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6"/>
  </p:notesMasterIdLst>
  <p:sldIdLst>
    <p:sldId id="256" r:id="rId5"/>
    <p:sldId id="257" r:id="rId6"/>
    <p:sldId id="259" r:id="rId7"/>
    <p:sldId id="261" r:id="rId8"/>
    <p:sldId id="262" r:id="rId9"/>
    <p:sldId id="263" r:id="rId10"/>
    <p:sldId id="265" r:id="rId11"/>
    <p:sldId id="267" r:id="rId12"/>
    <p:sldId id="266" r:id="rId13"/>
    <p:sldId id="268" r:id="rId14"/>
    <p:sldId id="269" r:id="rId15"/>
    <p:sldId id="270" r:id="rId16"/>
    <p:sldId id="272" r:id="rId17"/>
    <p:sldId id="275" r:id="rId18"/>
    <p:sldId id="273" r:id="rId19"/>
    <p:sldId id="278" r:id="rId20"/>
    <p:sldId id="277" r:id="rId21"/>
    <p:sldId id="279" r:id="rId22"/>
    <p:sldId id="280" r:id="rId23"/>
    <p:sldId id="281" r:id="rId24"/>
    <p:sldId id="283" r:id="rId25"/>
    <p:sldId id="284" r:id="rId26"/>
    <p:sldId id="286" r:id="rId27"/>
    <p:sldId id="287" r:id="rId28"/>
    <p:sldId id="285" r:id="rId29"/>
    <p:sldId id="288" r:id="rId30"/>
    <p:sldId id="289" r:id="rId31"/>
    <p:sldId id="290" r:id="rId32"/>
    <p:sldId id="291" r:id="rId33"/>
    <p:sldId id="292" r:id="rId34"/>
    <p:sldId id="29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2556" autoAdjust="0"/>
  </p:normalViewPr>
  <p:slideViewPr>
    <p:cSldViewPr snapToGrid="0">
      <p:cViewPr varScale="1">
        <p:scale>
          <a:sx n="114" d="100"/>
          <a:sy n="114"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E2DCE-D987-4673-A8C6-1A6C151B6033}" type="datetimeFigureOut">
              <a:rPr lang="en-SG" smtClean="0"/>
              <a:t>16/12/20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E526E7-6FC8-4C16-947A-7046512E1125}" type="slidenum">
              <a:rPr lang="en-SG" smtClean="0"/>
              <a:t>‹#›</a:t>
            </a:fld>
            <a:endParaRPr lang="en-SG"/>
          </a:p>
        </p:txBody>
      </p:sp>
    </p:spTree>
    <p:extLst>
      <p:ext uri="{BB962C8B-B14F-4D97-AF65-F5344CB8AC3E}">
        <p14:creationId xmlns:p14="http://schemas.microsoft.com/office/powerpoint/2010/main" val="2018085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Propagation of Methylation – Other types of methylation washes away</a:t>
            </a:r>
          </a:p>
        </p:txBody>
      </p:sp>
      <p:sp>
        <p:nvSpPr>
          <p:cNvPr id="4" name="Slide Number Placeholder 3"/>
          <p:cNvSpPr>
            <a:spLocks noGrp="1"/>
          </p:cNvSpPr>
          <p:nvPr>
            <p:ph type="sldNum" sz="quarter" idx="5"/>
          </p:nvPr>
        </p:nvSpPr>
        <p:spPr/>
        <p:txBody>
          <a:bodyPr/>
          <a:lstStyle/>
          <a:p>
            <a:fld id="{1BE526E7-6FC8-4C16-947A-7046512E1125}" type="slidenum">
              <a:rPr lang="en-SG" smtClean="0"/>
              <a:t>5</a:t>
            </a:fld>
            <a:endParaRPr lang="en-SG"/>
          </a:p>
        </p:txBody>
      </p:sp>
    </p:spTree>
    <p:extLst>
      <p:ext uri="{BB962C8B-B14F-4D97-AF65-F5344CB8AC3E}">
        <p14:creationId xmlns:p14="http://schemas.microsoft.com/office/powerpoint/2010/main" val="979240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Stat. significance – p-value</a:t>
            </a:r>
          </a:p>
          <a:p>
            <a:r>
              <a:rPr lang="en-SG" dirty="0" err="1"/>
              <a:t>Mtc</a:t>
            </a:r>
            <a:r>
              <a:rPr lang="en-SG" dirty="0"/>
              <a:t> – Testing correction</a:t>
            </a:r>
          </a:p>
          <a:p>
            <a:r>
              <a:rPr lang="en-SG" dirty="0"/>
              <a:t>Effective avg. – When window &gt; Region of diff. methyl. </a:t>
            </a:r>
            <a:r>
              <a:rPr lang="en-SG" sz="1200" dirty="0"/>
              <a:t>⇒</a:t>
            </a:r>
            <a:r>
              <a:rPr lang="en-SG" dirty="0"/>
              <a:t>More data but… Avg. away the effect of..</a:t>
            </a:r>
          </a:p>
          <a:p>
            <a:r>
              <a:rPr lang="en-SG" dirty="0"/>
              <a:t>Before analysis – Pre-computed power analysis (good) </a:t>
            </a:r>
            <a:r>
              <a:rPr lang="en-SG" sz="1200" dirty="0"/>
              <a:t>- </a:t>
            </a:r>
            <a:r>
              <a:rPr lang="en-SG" sz="1200" b="0" i="0" kern="1200" dirty="0">
                <a:solidFill>
                  <a:schemeClr val="tx1"/>
                </a:solidFill>
                <a:effectLst/>
                <a:latin typeface="+mn-lt"/>
                <a:ea typeface="+mn-ea"/>
                <a:cs typeface="+mn-cs"/>
              </a:rPr>
              <a:t>realistically likely to be able to see the sort of data that you want to see</a:t>
            </a:r>
          </a:p>
          <a:p>
            <a:endParaRPr lang="en-SG" dirty="0"/>
          </a:p>
        </p:txBody>
      </p:sp>
      <p:sp>
        <p:nvSpPr>
          <p:cNvPr id="4" name="Slide Number Placeholder 3"/>
          <p:cNvSpPr>
            <a:spLocks noGrp="1"/>
          </p:cNvSpPr>
          <p:nvPr>
            <p:ph type="sldNum" sz="quarter" idx="5"/>
          </p:nvPr>
        </p:nvSpPr>
        <p:spPr/>
        <p:txBody>
          <a:bodyPr/>
          <a:lstStyle/>
          <a:p>
            <a:fld id="{1BE526E7-6FC8-4C16-947A-7046512E1125}" type="slidenum">
              <a:rPr lang="en-SG" smtClean="0"/>
              <a:t>28</a:t>
            </a:fld>
            <a:endParaRPr lang="en-SG"/>
          </a:p>
        </p:txBody>
      </p:sp>
    </p:spTree>
    <p:extLst>
      <p:ext uri="{BB962C8B-B14F-4D97-AF65-F5344CB8AC3E}">
        <p14:creationId xmlns:p14="http://schemas.microsoft.com/office/powerpoint/2010/main" val="118311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BE526E7-6FC8-4C16-947A-7046512E1125}" type="slidenum">
              <a:rPr lang="en-SG" smtClean="0"/>
              <a:t>10</a:t>
            </a:fld>
            <a:endParaRPr lang="en-SG"/>
          </a:p>
        </p:txBody>
      </p:sp>
    </p:spTree>
    <p:extLst>
      <p:ext uri="{BB962C8B-B14F-4D97-AF65-F5344CB8AC3E}">
        <p14:creationId xmlns:p14="http://schemas.microsoft.com/office/powerpoint/2010/main" val="2730357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Works for small sample comparison</a:t>
            </a:r>
          </a:p>
          <a:p>
            <a:r>
              <a:rPr lang="en-SG" dirty="0"/>
              <a:t>For large comparisons – we predict/compute missing bases to give us more comparable data</a:t>
            </a:r>
          </a:p>
        </p:txBody>
      </p:sp>
      <p:sp>
        <p:nvSpPr>
          <p:cNvPr id="4" name="Slide Number Placeholder 3"/>
          <p:cNvSpPr>
            <a:spLocks noGrp="1"/>
          </p:cNvSpPr>
          <p:nvPr>
            <p:ph type="sldNum" sz="quarter" idx="5"/>
          </p:nvPr>
        </p:nvSpPr>
        <p:spPr/>
        <p:txBody>
          <a:bodyPr/>
          <a:lstStyle/>
          <a:p>
            <a:fld id="{1BE526E7-6FC8-4C16-947A-7046512E1125}" type="slidenum">
              <a:rPr lang="en-SG" smtClean="0"/>
              <a:t>11</a:t>
            </a:fld>
            <a:endParaRPr lang="en-SG"/>
          </a:p>
        </p:txBody>
      </p:sp>
    </p:spTree>
    <p:extLst>
      <p:ext uri="{BB962C8B-B14F-4D97-AF65-F5344CB8AC3E}">
        <p14:creationId xmlns:p14="http://schemas.microsoft.com/office/powerpoint/2010/main" val="3368103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Locations of direct comparison -&gt; look exactly the same</a:t>
            </a:r>
          </a:p>
          <a:p>
            <a:r>
              <a:rPr lang="en-SG" dirty="0"/>
              <a:t>Reason for diff. in mean methyl. -&gt; the region of </a:t>
            </a:r>
            <a:r>
              <a:rPr lang="en-SG" dirty="0" err="1"/>
              <a:t>unmethyl</a:t>
            </a:r>
            <a:r>
              <a:rPr lang="en-SG" dirty="0"/>
              <a:t>.  [</a:t>
            </a:r>
            <a:r>
              <a:rPr lang="en-SG" sz="1200" b="0" i="0" kern="1200" dirty="0">
                <a:solidFill>
                  <a:schemeClr val="tx1"/>
                </a:solidFill>
                <a:effectLst/>
                <a:latin typeface="+mn-lt"/>
                <a:ea typeface="+mn-ea"/>
                <a:cs typeface="+mn-cs"/>
              </a:rPr>
              <a:t>weren’t measured in the bottom sample</a:t>
            </a:r>
            <a:r>
              <a:rPr lang="en-SG" dirty="0"/>
              <a:t>]</a:t>
            </a:r>
          </a:p>
        </p:txBody>
      </p:sp>
      <p:sp>
        <p:nvSpPr>
          <p:cNvPr id="4" name="Slide Number Placeholder 3"/>
          <p:cNvSpPr>
            <a:spLocks noGrp="1"/>
          </p:cNvSpPr>
          <p:nvPr>
            <p:ph type="sldNum" sz="quarter" idx="5"/>
          </p:nvPr>
        </p:nvSpPr>
        <p:spPr/>
        <p:txBody>
          <a:bodyPr/>
          <a:lstStyle/>
          <a:p>
            <a:fld id="{1BE526E7-6FC8-4C16-947A-7046512E1125}" type="slidenum">
              <a:rPr lang="en-SG" smtClean="0"/>
              <a:t>12</a:t>
            </a:fld>
            <a:endParaRPr lang="en-SG"/>
          </a:p>
        </p:txBody>
      </p:sp>
    </p:spTree>
    <p:extLst>
      <p:ext uri="{BB962C8B-B14F-4D97-AF65-F5344CB8AC3E}">
        <p14:creationId xmlns:p14="http://schemas.microsoft.com/office/powerpoint/2010/main" val="3642240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BE526E7-6FC8-4C16-947A-7046512E1125}" type="slidenum">
              <a:rPr lang="en-SG" smtClean="0"/>
              <a:t>14</a:t>
            </a:fld>
            <a:endParaRPr lang="en-SG"/>
          </a:p>
        </p:txBody>
      </p:sp>
    </p:spTree>
    <p:extLst>
      <p:ext uri="{BB962C8B-B14F-4D97-AF65-F5344CB8AC3E}">
        <p14:creationId xmlns:p14="http://schemas.microsoft.com/office/powerpoint/2010/main" val="3060656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1BE526E7-6FC8-4C16-947A-7046512E1125}" type="slidenum">
              <a:rPr lang="en-SG" smtClean="0"/>
              <a:t>15</a:t>
            </a:fld>
            <a:endParaRPr lang="en-SG"/>
          </a:p>
        </p:txBody>
      </p:sp>
    </p:spTree>
    <p:extLst>
      <p:ext uri="{BB962C8B-B14F-4D97-AF65-F5344CB8AC3E}">
        <p14:creationId xmlns:p14="http://schemas.microsoft.com/office/powerpoint/2010/main" val="186070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“here you can see the methylation is quite high and you can see most we were getting red dots but at the pause point where we get to a CpG Island then here we can see the methylation percentage measured drops and then rises over the CpG island”</a:t>
            </a:r>
          </a:p>
          <a:p>
            <a:endParaRPr lang="en-SG" dirty="0"/>
          </a:p>
        </p:txBody>
      </p:sp>
      <p:sp>
        <p:nvSpPr>
          <p:cNvPr id="4" name="Slide Number Placeholder 3"/>
          <p:cNvSpPr>
            <a:spLocks noGrp="1"/>
          </p:cNvSpPr>
          <p:nvPr>
            <p:ph type="sldNum" sz="quarter" idx="5"/>
          </p:nvPr>
        </p:nvSpPr>
        <p:spPr/>
        <p:txBody>
          <a:bodyPr/>
          <a:lstStyle/>
          <a:p>
            <a:fld id="{1BE526E7-6FC8-4C16-947A-7046512E1125}" type="slidenum">
              <a:rPr lang="en-SG" smtClean="0"/>
              <a:t>19</a:t>
            </a:fld>
            <a:endParaRPr lang="en-SG"/>
          </a:p>
        </p:txBody>
      </p:sp>
    </p:spTree>
    <p:extLst>
      <p:ext uri="{BB962C8B-B14F-4D97-AF65-F5344CB8AC3E}">
        <p14:creationId xmlns:p14="http://schemas.microsoft.com/office/powerpoint/2010/main" val="172682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shape of the distribution is about the same but that the proportion of regions that fall into the high and low methylated blocks shifts so in this bottom one there's more data in the high region and less in the low region”</a:t>
            </a:r>
          </a:p>
          <a:p>
            <a:endParaRPr lang="en-SG" dirty="0"/>
          </a:p>
        </p:txBody>
      </p:sp>
      <p:sp>
        <p:nvSpPr>
          <p:cNvPr id="4" name="Slide Number Placeholder 3"/>
          <p:cNvSpPr>
            <a:spLocks noGrp="1"/>
          </p:cNvSpPr>
          <p:nvPr>
            <p:ph type="sldNum" sz="quarter" idx="5"/>
          </p:nvPr>
        </p:nvSpPr>
        <p:spPr/>
        <p:txBody>
          <a:bodyPr/>
          <a:lstStyle/>
          <a:p>
            <a:fld id="{1BE526E7-6FC8-4C16-947A-7046512E1125}" type="slidenum">
              <a:rPr lang="en-SG" smtClean="0"/>
              <a:t>22</a:t>
            </a:fld>
            <a:endParaRPr lang="en-SG"/>
          </a:p>
        </p:txBody>
      </p:sp>
    </p:spTree>
    <p:extLst>
      <p:ext uri="{BB962C8B-B14F-4D97-AF65-F5344CB8AC3E}">
        <p14:creationId xmlns:p14="http://schemas.microsoft.com/office/powerpoint/2010/main" val="3963225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you need to understand it</a:t>
            </a:r>
          </a:p>
          <a:p>
            <a:r>
              <a:rPr lang="en-SG" sz="1200" b="0" i="0" kern="1200" dirty="0">
                <a:solidFill>
                  <a:schemeClr val="tx1"/>
                </a:solidFill>
                <a:effectLst/>
                <a:latin typeface="+mn-lt"/>
                <a:ea typeface="+mn-ea"/>
                <a:cs typeface="+mn-cs"/>
              </a:rPr>
              <a:t>so you need to be able to visualize it</a:t>
            </a:r>
          </a:p>
          <a:p>
            <a:r>
              <a:rPr lang="en-SG" sz="1200" b="0" i="0" kern="1200" dirty="0">
                <a:solidFill>
                  <a:schemeClr val="tx1"/>
                </a:solidFill>
                <a:effectLst/>
                <a:latin typeface="+mn-lt"/>
                <a:ea typeface="+mn-ea"/>
                <a:cs typeface="+mn-cs"/>
              </a:rPr>
              <a:t>you need to be able to look</a:t>
            </a:r>
          </a:p>
          <a:p>
            <a:r>
              <a:rPr lang="en-SG" sz="1200" b="0" i="0" kern="1200" dirty="0">
                <a:solidFill>
                  <a:schemeClr val="tx1"/>
                </a:solidFill>
                <a:effectLst/>
                <a:latin typeface="+mn-lt"/>
                <a:ea typeface="+mn-ea"/>
                <a:cs typeface="+mn-cs"/>
              </a:rPr>
              <a:t>both raw data and make sensible</a:t>
            </a:r>
          </a:p>
          <a:p>
            <a:r>
              <a:rPr lang="en-SG" sz="1200" b="0" i="0" kern="1200" dirty="0">
                <a:solidFill>
                  <a:schemeClr val="tx1"/>
                </a:solidFill>
                <a:effectLst/>
                <a:latin typeface="+mn-lt"/>
                <a:ea typeface="+mn-ea"/>
                <a:cs typeface="+mn-cs"/>
              </a:rPr>
              <a:t>decisions about how to quantitate that</a:t>
            </a:r>
          </a:p>
          <a:p>
            <a:r>
              <a:rPr lang="en-SG" sz="1200" b="0" i="0" kern="1200" dirty="0">
                <a:solidFill>
                  <a:schemeClr val="tx1"/>
                </a:solidFill>
                <a:effectLst/>
                <a:latin typeface="+mn-lt"/>
                <a:ea typeface="+mn-ea"/>
                <a:cs typeface="+mn-cs"/>
              </a:rPr>
              <a:t>and then from the quantitation x' you</a:t>
            </a:r>
          </a:p>
          <a:p>
            <a:r>
              <a:rPr lang="en-SG" sz="1200" b="0" i="0" kern="1200" dirty="0">
                <a:solidFill>
                  <a:schemeClr val="tx1"/>
                </a:solidFill>
                <a:effectLst/>
                <a:latin typeface="+mn-lt"/>
                <a:ea typeface="+mn-ea"/>
                <a:cs typeface="+mn-cs"/>
              </a:rPr>
              <a:t>can then start looking for global</a:t>
            </a:r>
          </a:p>
          <a:p>
            <a:r>
              <a:rPr lang="en-SG" sz="1200" b="0" i="0" kern="1200" dirty="0">
                <a:solidFill>
                  <a:schemeClr val="tx1"/>
                </a:solidFill>
                <a:effectLst/>
                <a:latin typeface="+mn-lt"/>
                <a:ea typeface="+mn-ea"/>
                <a:cs typeface="+mn-cs"/>
              </a:rPr>
              <a:t>differences or indeed sort of start</a:t>
            </a:r>
          </a:p>
          <a:p>
            <a:r>
              <a:rPr lang="en-SG" sz="1200" b="0" i="0" kern="1200" dirty="0">
                <a:solidFill>
                  <a:schemeClr val="tx1"/>
                </a:solidFill>
                <a:effectLst/>
                <a:latin typeface="+mn-lt"/>
                <a:ea typeface="+mn-ea"/>
                <a:cs typeface="+mn-cs"/>
              </a:rPr>
              <a:t>looking at individual regions of the</a:t>
            </a:r>
          </a:p>
          <a:p>
            <a:r>
              <a:rPr lang="en-SG" sz="1200" b="0" i="0" kern="1200" dirty="0">
                <a:solidFill>
                  <a:schemeClr val="tx1"/>
                </a:solidFill>
                <a:effectLst/>
                <a:latin typeface="+mn-lt"/>
                <a:ea typeface="+mn-ea"/>
                <a:cs typeface="+mn-cs"/>
              </a:rPr>
              <a:t>genome to try and understand that in</a:t>
            </a:r>
          </a:p>
          <a:p>
            <a:r>
              <a:rPr lang="en-SG" sz="1200" b="0" i="0" kern="1200" dirty="0">
                <a:solidFill>
                  <a:schemeClr val="tx1"/>
                </a:solidFill>
                <a:effectLst/>
                <a:latin typeface="+mn-lt"/>
                <a:ea typeface="+mn-ea"/>
                <a:cs typeface="+mn-cs"/>
              </a:rPr>
              <a:t>more depth</a:t>
            </a:r>
          </a:p>
        </p:txBody>
      </p:sp>
      <p:sp>
        <p:nvSpPr>
          <p:cNvPr id="4" name="Slide Number Placeholder 3"/>
          <p:cNvSpPr>
            <a:spLocks noGrp="1"/>
          </p:cNvSpPr>
          <p:nvPr>
            <p:ph type="sldNum" sz="quarter" idx="5"/>
          </p:nvPr>
        </p:nvSpPr>
        <p:spPr/>
        <p:txBody>
          <a:bodyPr/>
          <a:lstStyle/>
          <a:p>
            <a:fld id="{1BE526E7-6FC8-4C16-947A-7046512E1125}" type="slidenum">
              <a:rPr lang="en-SG" smtClean="0"/>
              <a:t>25</a:t>
            </a:fld>
            <a:endParaRPr lang="en-SG"/>
          </a:p>
        </p:txBody>
      </p:sp>
    </p:spTree>
    <p:extLst>
      <p:ext uri="{BB962C8B-B14F-4D97-AF65-F5344CB8AC3E}">
        <p14:creationId xmlns:p14="http://schemas.microsoft.com/office/powerpoint/2010/main" val="439095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12/16/20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12/16/20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ABC71-E2BD-4F34-AAE2-50F0204C759C}"/>
              </a:ext>
            </a:extLst>
          </p:cNvPr>
          <p:cNvSpPr>
            <a:spLocks noGrp="1"/>
          </p:cNvSpPr>
          <p:nvPr>
            <p:ph type="ctrTitle"/>
          </p:nvPr>
        </p:nvSpPr>
        <p:spPr/>
        <p:txBody>
          <a:bodyPr/>
          <a:lstStyle/>
          <a:p>
            <a:r>
              <a:rPr lang="en-SG" dirty="0"/>
              <a:t>Project research</a:t>
            </a:r>
          </a:p>
        </p:txBody>
      </p:sp>
      <p:sp>
        <p:nvSpPr>
          <p:cNvPr id="3" name="Subtitle 2">
            <a:extLst>
              <a:ext uri="{FF2B5EF4-FFF2-40B4-BE49-F238E27FC236}">
                <a16:creationId xmlns:a16="http://schemas.microsoft.com/office/drawing/2014/main" id="{D4ECD340-343E-4FDF-854F-1430B10B1F3A}"/>
              </a:ext>
            </a:extLst>
          </p:cNvPr>
          <p:cNvSpPr>
            <a:spLocks noGrp="1"/>
          </p:cNvSpPr>
          <p:nvPr>
            <p:ph type="subTitle" idx="1"/>
          </p:nvPr>
        </p:nvSpPr>
        <p:spPr/>
        <p:txBody>
          <a:bodyPr/>
          <a:lstStyle/>
          <a:p>
            <a:r>
              <a:rPr lang="en-SG" dirty="0"/>
              <a:t>Notes:  </a:t>
            </a:r>
            <a:r>
              <a:rPr lang="en-SG" dirty="0" err="1"/>
              <a:t>Seqmonk</a:t>
            </a:r>
            <a:r>
              <a:rPr lang="en-SG" dirty="0"/>
              <a:t> Analysis Tools</a:t>
            </a:r>
          </a:p>
        </p:txBody>
      </p:sp>
    </p:spTree>
    <p:extLst>
      <p:ext uri="{BB962C8B-B14F-4D97-AF65-F5344CB8AC3E}">
        <p14:creationId xmlns:p14="http://schemas.microsoft.com/office/powerpoint/2010/main" val="2925610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DE10-4066-429D-BFC3-A9A78B9713E1}"/>
              </a:ext>
            </a:extLst>
          </p:cNvPr>
          <p:cNvSpPr>
            <a:spLocks noGrp="1"/>
          </p:cNvSpPr>
          <p:nvPr>
            <p:ph type="title"/>
          </p:nvPr>
        </p:nvSpPr>
        <p:spPr/>
        <p:txBody>
          <a:bodyPr>
            <a:normAutofit fontScale="90000"/>
          </a:bodyPr>
          <a:lstStyle/>
          <a:p>
            <a:r>
              <a:rPr lang="en-SG"/>
              <a:t>Variation in the depth of coverage across different parts of the same region </a:t>
            </a:r>
            <a:br>
              <a:rPr lang="en-SG"/>
            </a:br>
            <a:endParaRPr lang="en-SG" dirty="0"/>
          </a:p>
        </p:txBody>
      </p:sp>
      <p:sp>
        <p:nvSpPr>
          <p:cNvPr id="3" name="Content Placeholder 2">
            <a:extLst>
              <a:ext uri="{FF2B5EF4-FFF2-40B4-BE49-F238E27FC236}">
                <a16:creationId xmlns:a16="http://schemas.microsoft.com/office/drawing/2014/main" id="{CDAE7CAC-0847-4C0D-A15D-ADF87F682B4E}"/>
              </a:ext>
            </a:extLst>
          </p:cNvPr>
          <p:cNvSpPr>
            <a:spLocks noGrp="1"/>
          </p:cNvSpPr>
          <p:nvPr>
            <p:ph idx="1"/>
          </p:nvPr>
        </p:nvSpPr>
        <p:spPr/>
        <p:txBody>
          <a:bodyPr/>
          <a:lstStyle/>
          <a:p>
            <a:r>
              <a:rPr lang="en-SG" dirty="0"/>
              <a:t>However –</a:t>
            </a:r>
          </a:p>
          <a:p>
            <a:endParaRPr lang="en-SG" dirty="0"/>
          </a:p>
        </p:txBody>
      </p:sp>
      <p:pic>
        <p:nvPicPr>
          <p:cNvPr id="4" name="Picture 3">
            <a:extLst>
              <a:ext uri="{FF2B5EF4-FFF2-40B4-BE49-F238E27FC236}">
                <a16:creationId xmlns:a16="http://schemas.microsoft.com/office/drawing/2014/main" id="{5B81EC01-B323-401C-ABE4-77EFD2563FB2}"/>
              </a:ext>
            </a:extLst>
          </p:cNvPr>
          <p:cNvPicPr>
            <a:picLocks noChangeAspect="1"/>
          </p:cNvPicPr>
          <p:nvPr/>
        </p:nvPicPr>
        <p:blipFill>
          <a:blip r:embed="rId3"/>
          <a:stretch>
            <a:fillRect/>
          </a:stretch>
        </p:blipFill>
        <p:spPr>
          <a:xfrm>
            <a:off x="3142211" y="2479244"/>
            <a:ext cx="6584825" cy="4212502"/>
          </a:xfrm>
          <a:prstGeom prst="rect">
            <a:avLst/>
          </a:prstGeom>
        </p:spPr>
      </p:pic>
    </p:spTree>
    <p:extLst>
      <p:ext uri="{BB962C8B-B14F-4D97-AF65-F5344CB8AC3E}">
        <p14:creationId xmlns:p14="http://schemas.microsoft.com/office/powerpoint/2010/main" val="1247401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063B1-0B68-4564-A2EA-F08F1D0D7458}"/>
              </a:ext>
            </a:extLst>
          </p:cNvPr>
          <p:cNvSpPr>
            <a:spLocks noGrp="1"/>
          </p:cNvSpPr>
          <p:nvPr>
            <p:ph type="title"/>
          </p:nvPr>
        </p:nvSpPr>
        <p:spPr>
          <a:xfrm>
            <a:off x="1451579" y="804519"/>
            <a:ext cx="9603275" cy="1049235"/>
          </a:xfrm>
        </p:spPr>
        <p:txBody>
          <a:bodyPr>
            <a:normAutofit/>
          </a:bodyPr>
          <a:lstStyle/>
          <a:p>
            <a:r>
              <a:rPr lang="en-SG"/>
              <a:t>Why do we care?</a:t>
            </a:r>
            <a:endParaRPr lang="en-SG" dirty="0"/>
          </a:p>
        </p:txBody>
      </p:sp>
      <p:sp>
        <p:nvSpPr>
          <p:cNvPr id="3" name="Content Placeholder 2">
            <a:extLst>
              <a:ext uri="{FF2B5EF4-FFF2-40B4-BE49-F238E27FC236}">
                <a16:creationId xmlns:a16="http://schemas.microsoft.com/office/drawing/2014/main" id="{C1BD6EC1-42C8-4085-B10E-495B2E838F34}"/>
              </a:ext>
            </a:extLst>
          </p:cNvPr>
          <p:cNvSpPr>
            <a:spLocks noGrp="1"/>
          </p:cNvSpPr>
          <p:nvPr>
            <p:ph idx="1"/>
          </p:nvPr>
        </p:nvSpPr>
        <p:spPr>
          <a:xfrm>
            <a:off x="1451579" y="2015734"/>
            <a:ext cx="4162555" cy="3450613"/>
          </a:xfrm>
        </p:spPr>
        <p:txBody>
          <a:bodyPr>
            <a:normAutofit/>
          </a:bodyPr>
          <a:lstStyle/>
          <a:p>
            <a:r>
              <a:rPr lang="en-SG" dirty="0"/>
              <a:t>When looking for differential methylation - you can miss-infer the differences in coverage as they appear as differences in methylation</a:t>
            </a:r>
          </a:p>
          <a:p>
            <a:r>
              <a:rPr lang="en-SG" dirty="0"/>
              <a:t>Coverage diff. ⇏ Methylation diff.</a:t>
            </a:r>
          </a:p>
          <a:p>
            <a:endParaRPr lang="en-SG" dirty="0"/>
          </a:p>
          <a:p>
            <a:endParaRPr lang="en-SG" dirty="0"/>
          </a:p>
        </p:txBody>
      </p:sp>
      <p:pic>
        <p:nvPicPr>
          <p:cNvPr id="5" name="Picture 4">
            <a:extLst>
              <a:ext uri="{FF2B5EF4-FFF2-40B4-BE49-F238E27FC236}">
                <a16:creationId xmlns:a16="http://schemas.microsoft.com/office/drawing/2014/main" id="{84F94EA2-6D2A-42F1-9959-2EB37D31A203}"/>
              </a:ext>
            </a:extLst>
          </p:cNvPr>
          <p:cNvPicPr>
            <a:picLocks noChangeAspect="1"/>
          </p:cNvPicPr>
          <p:nvPr/>
        </p:nvPicPr>
        <p:blipFill>
          <a:blip r:embed="rId3"/>
          <a:stretch>
            <a:fillRect/>
          </a:stretch>
        </p:blipFill>
        <p:spPr>
          <a:xfrm>
            <a:off x="6094411" y="2178501"/>
            <a:ext cx="4960443" cy="3125078"/>
          </a:xfrm>
          <a:prstGeom prst="rect">
            <a:avLst/>
          </a:prstGeom>
        </p:spPr>
      </p:pic>
    </p:spTree>
    <p:extLst>
      <p:ext uri="{BB962C8B-B14F-4D97-AF65-F5344CB8AC3E}">
        <p14:creationId xmlns:p14="http://schemas.microsoft.com/office/powerpoint/2010/main" val="3546951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5333908-851D-4224-B516-EA9430AD5075}"/>
              </a:ext>
            </a:extLst>
          </p:cNvPr>
          <p:cNvPicPr>
            <a:picLocks noGrp="1" noChangeAspect="1"/>
          </p:cNvPicPr>
          <p:nvPr>
            <p:ph idx="1"/>
          </p:nvPr>
        </p:nvPicPr>
        <p:blipFill>
          <a:blip r:embed="rId3"/>
          <a:stretch>
            <a:fillRect/>
          </a:stretch>
        </p:blipFill>
        <p:spPr>
          <a:xfrm>
            <a:off x="1543121" y="804519"/>
            <a:ext cx="9393585" cy="5309632"/>
          </a:xfrm>
          <a:prstGeom prst="rect">
            <a:avLst/>
          </a:prstGeom>
        </p:spPr>
      </p:pic>
      <p:cxnSp>
        <p:nvCxnSpPr>
          <p:cNvPr id="6" name="Straight Arrow Connector 5">
            <a:extLst>
              <a:ext uri="{FF2B5EF4-FFF2-40B4-BE49-F238E27FC236}">
                <a16:creationId xmlns:a16="http://schemas.microsoft.com/office/drawing/2014/main" id="{25C0AC5F-20FB-43CB-94E0-DCF8F00B20AE}"/>
              </a:ext>
            </a:extLst>
          </p:cNvPr>
          <p:cNvCxnSpPr/>
          <p:nvPr/>
        </p:nvCxnSpPr>
        <p:spPr>
          <a:xfrm>
            <a:off x="1239253" y="3332747"/>
            <a:ext cx="685800" cy="4451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423379F6-2E7A-426B-A271-EBB17A32A323}"/>
              </a:ext>
            </a:extLst>
          </p:cNvPr>
          <p:cNvCxnSpPr/>
          <p:nvPr/>
        </p:nvCxnSpPr>
        <p:spPr>
          <a:xfrm flipV="1">
            <a:off x="1239253" y="3994484"/>
            <a:ext cx="685800" cy="2406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D9F0EAE9-E831-4417-9FAD-99FFA352F164}"/>
              </a:ext>
            </a:extLst>
          </p:cNvPr>
          <p:cNvSpPr txBox="1"/>
          <p:nvPr/>
        </p:nvSpPr>
        <p:spPr>
          <a:xfrm>
            <a:off x="343624" y="3059668"/>
            <a:ext cx="1199497" cy="369332"/>
          </a:xfrm>
          <a:prstGeom prst="rect">
            <a:avLst/>
          </a:prstGeom>
          <a:noFill/>
        </p:spPr>
        <p:txBody>
          <a:bodyPr wrap="square" rtlCol="0">
            <a:spAutoFit/>
          </a:bodyPr>
          <a:lstStyle/>
          <a:p>
            <a:r>
              <a:rPr lang="en-SG" dirty="0">
                <a:solidFill>
                  <a:srgbClr val="FF0000"/>
                </a:solidFill>
              </a:rPr>
              <a:t>M - Red</a:t>
            </a:r>
          </a:p>
        </p:txBody>
      </p:sp>
      <p:sp>
        <p:nvSpPr>
          <p:cNvPr id="10" name="Rectangle 9">
            <a:extLst>
              <a:ext uri="{FF2B5EF4-FFF2-40B4-BE49-F238E27FC236}">
                <a16:creationId xmlns:a16="http://schemas.microsoft.com/office/drawing/2014/main" id="{AAD1FEDC-00C2-40CA-8A99-8F9CE4A5C3EC}"/>
              </a:ext>
            </a:extLst>
          </p:cNvPr>
          <p:cNvSpPr/>
          <p:nvPr/>
        </p:nvSpPr>
        <p:spPr>
          <a:xfrm>
            <a:off x="1425" y="4082352"/>
            <a:ext cx="1253869" cy="369332"/>
          </a:xfrm>
          <a:prstGeom prst="rect">
            <a:avLst/>
          </a:prstGeom>
        </p:spPr>
        <p:txBody>
          <a:bodyPr wrap="none">
            <a:spAutoFit/>
          </a:bodyPr>
          <a:lstStyle/>
          <a:p>
            <a:r>
              <a:rPr lang="en-SG" dirty="0" err="1">
                <a:solidFill>
                  <a:srgbClr val="0070C0"/>
                </a:solidFill>
              </a:rPr>
              <a:t>UnM</a:t>
            </a:r>
            <a:r>
              <a:rPr lang="en-SG" dirty="0">
                <a:solidFill>
                  <a:srgbClr val="0070C0"/>
                </a:solidFill>
              </a:rPr>
              <a:t> - Blue</a:t>
            </a:r>
          </a:p>
        </p:txBody>
      </p:sp>
      <p:cxnSp>
        <p:nvCxnSpPr>
          <p:cNvPr id="3" name="Straight Arrow Connector 2">
            <a:extLst>
              <a:ext uri="{FF2B5EF4-FFF2-40B4-BE49-F238E27FC236}">
                <a16:creationId xmlns:a16="http://schemas.microsoft.com/office/drawing/2014/main" id="{69B38CC4-3E04-4903-81F4-DB073A0AE77C}"/>
              </a:ext>
            </a:extLst>
          </p:cNvPr>
          <p:cNvCxnSpPr/>
          <p:nvPr/>
        </p:nvCxnSpPr>
        <p:spPr>
          <a:xfrm flipV="1">
            <a:off x="3847749" y="4082352"/>
            <a:ext cx="199292" cy="152764"/>
          </a:xfrm>
          <a:prstGeom prst="straightConnector1">
            <a:avLst/>
          </a:prstGeom>
          <a:ln>
            <a:tailEnd type="triangle"/>
          </a:ln>
          <a:effectLst>
            <a:glow rad="63500">
              <a:schemeClr val="accent2">
                <a:satMod val="175000"/>
                <a:alpha val="40000"/>
              </a:schemeClr>
            </a:glow>
          </a:effectLst>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1830C3A1-F850-4228-ABBD-15521628800F}"/>
              </a:ext>
            </a:extLst>
          </p:cNvPr>
          <p:cNvSpPr txBox="1"/>
          <p:nvPr/>
        </p:nvSpPr>
        <p:spPr>
          <a:xfrm>
            <a:off x="2889013" y="4150349"/>
            <a:ext cx="961292" cy="461665"/>
          </a:xfrm>
          <a:prstGeom prst="rect">
            <a:avLst/>
          </a:prstGeom>
          <a:noFill/>
        </p:spPr>
        <p:txBody>
          <a:bodyPr wrap="square" rtlCol="0">
            <a:spAutoFit/>
          </a:bodyPr>
          <a:lstStyle/>
          <a:p>
            <a:r>
              <a:rPr lang="en-SG" sz="1200" dirty="0">
                <a:solidFill>
                  <a:schemeClr val="accent6"/>
                </a:solidFill>
              </a:rPr>
              <a:t>Changes the whole game</a:t>
            </a:r>
          </a:p>
        </p:txBody>
      </p:sp>
      <p:sp>
        <p:nvSpPr>
          <p:cNvPr id="11" name="TextBox 10">
            <a:extLst>
              <a:ext uri="{FF2B5EF4-FFF2-40B4-BE49-F238E27FC236}">
                <a16:creationId xmlns:a16="http://schemas.microsoft.com/office/drawing/2014/main" id="{418D5834-2F23-438C-927B-365E348DA0DA}"/>
              </a:ext>
            </a:extLst>
          </p:cNvPr>
          <p:cNvSpPr txBox="1"/>
          <p:nvPr/>
        </p:nvSpPr>
        <p:spPr>
          <a:xfrm>
            <a:off x="3364523" y="140677"/>
            <a:ext cx="4994031"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en-SG" dirty="0"/>
              <a:t>Looking at Methylation Calls</a:t>
            </a:r>
          </a:p>
        </p:txBody>
      </p:sp>
    </p:spTree>
    <p:extLst>
      <p:ext uri="{BB962C8B-B14F-4D97-AF65-F5344CB8AC3E}">
        <p14:creationId xmlns:p14="http://schemas.microsoft.com/office/powerpoint/2010/main" val="1081917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6">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bird&#10;&#10;Description automatically generated">
            <a:extLst>
              <a:ext uri="{FF2B5EF4-FFF2-40B4-BE49-F238E27FC236}">
                <a16:creationId xmlns:a16="http://schemas.microsoft.com/office/drawing/2014/main" id="{D7CA376F-82E8-4058-A2AE-AA21598A1F10}"/>
              </a:ext>
            </a:extLst>
          </p:cNvPr>
          <p:cNvPicPr>
            <a:picLocks noChangeAspect="1"/>
          </p:cNvPicPr>
          <p:nvPr/>
        </p:nvPicPr>
        <p:blipFill>
          <a:blip r:embed="rId2"/>
          <a:stretch>
            <a:fillRect/>
          </a:stretch>
        </p:blipFill>
        <p:spPr>
          <a:xfrm>
            <a:off x="2347359" y="643467"/>
            <a:ext cx="7497281" cy="4873234"/>
          </a:xfrm>
          <a:prstGeom prst="rect">
            <a:avLst/>
          </a:prstGeom>
        </p:spPr>
      </p:pic>
      <p:sp>
        <p:nvSpPr>
          <p:cNvPr id="3" name="TextBox 2">
            <a:extLst>
              <a:ext uri="{FF2B5EF4-FFF2-40B4-BE49-F238E27FC236}">
                <a16:creationId xmlns:a16="http://schemas.microsoft.com/office/drawing/2014/main" id="{25C74FB3-B671-4EBA-A581-17563D5FFE14}"/>
              </a:ext>
            </a:extLst>
          </p:cNvPr>
          <p:cNvSpPr txBox="1"/>
          <p:nvPr/>
        </p:nvSpPr>
        <p:spPr>
          <a:xfrm>
            <a:off x="-1" y="1155032"/>
            <a:ext cx="2347359" cy="923330"/>
          </a:xfrm>
          <a:prstGeom prst="rect">
            <a:avLst/>
          </a:prstGeom>
          <a:noFill/>
        </p:spPr>
        <p:txBody>
          <a:bodyPr wrap="square" rtlCol="0">
            <a:spAutoFit/>
          </a:bodyPr>
          <a:lstStyle/>
          <a:p>
            <a:r>
              <a:rPr lang="en-SG" dirty="0"/>
              <a:t>Appear same – but “even” small change in region A can alter %</a:t>
            </a:r>
          </a:p>
        </p:txBody>
      </p:sp>
      <p:pic>
        <p:nvPicPr>
          <p:cNvPr id="1026" name="Picture 2" descr="Understanding of the equal sign in Grade 2 predicts later algebra ...">
            <a:extLst>
              <a:ext uri="{FF2B5EF4-FFF2-40B4-BE49-F238E27FC236}">
                <a16:creationId xmlns:a16="http://schemas.microsoft.com/office/drawing/2014/main" id="{B4B37733-AF51-4E52-B8C6-6E5812726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33959" y="3621505"/>
            <a:ext cx="524081" cy="3930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917D7F-393F-46A8-BFA0-CACD97C5CCB5}"/>
              </a:ext>
            </a:extLst>
          </p:cNvPr>
          <p:cNvSpPr txBox="1"/>
          <p:nvPr/>
        </p:nvSpPr>
        <p:spPr>
          <a:xfrm>
            <a:off x="2983832" y="1515979"/>
            <a:ext cx="2562726" cy="369332"/>
          </a:xfrm>
          <a:prstGeom prst="rect">
            <a:avLst/>
          </a:prstGeom>
          <a:noFill/>
        </p:spPr>
        <p:txBody>
          <a:bodyPr wrap="square" rtlCol="0">
            <a:spAutoFit/>
          </a:bodyPr>
          <a:lstStyle/>
          <a:p>
            <a:r>
              <a:rPr lang="en-SG" dirty="0"/>
              <a:t>Small data set, inaccurate</a:t>
            </a:r>
          </a:p>
        </p:txBody>
      </p:sp>
      <p:sp>
        <p:nvSpPr>
          <p:cNvPr id="12" name="TextBox 11">
            <a:extLst>
              <a:ext uri="{FF2B5EF4-FFF2-40B4-BE49-F238E27FC236}">
                <a16:creationId xmlns:a16="http://schemas.microsoft.com/office/drawing/2014/main" id="{2CE6E496-7A49-4BE6-BAB8-A29AF64B3145}"/>
              </a:ext>
            </a:extLst>
          </p:cNvPr>
          <p:cNvSpPr txBox="1"/>
          <p:nvPr/>
        </p:nvSpPr>
        <p:spPr>
          <a:xfrm>
            <a:off x="6612554" y="1479703"/>
            <a:ext cx="2562726" cy="369332"/>
          </a:xfrm>
          <a:prstGeom prst="rect">
            <a:avLst/>
          </a:prstGeom>
          <a:noFill/>
        </p:spPr>
        <p:txBody>
          <a:bodyPr wrap="square" rtlCol="0">
            <a:spAutoFit/>
          </a:bodyPr>
          <a:lstStyle/>
          <a:p>
            <a:r>
              <a:rPr lang="en-SG" dirty="0"/>
              <a:t>Large, accurate &amp; Stable</a:t>
            </a:r>
          </a:p>
        </p:txBody>
      </p:sp>
      <p:cxnSp>
        <p:nvCxnSpPr>
          <p:cNvPr id="8" name="Straight Arrow Connector 7">
            <a:extLst>
              <a:ext uri="{FF2B5EF4-FFF2-40B4-BE49-F238E27FC236}">
                <a16:creationId xmlns:a16="http://schemas.microsoft.com/office/drawing/2014/main" id="{3A15BA16-D3B3-46F3-897A-1953CD16D612}"/>
              </a:ext>
            </a:extLst>
          </p:cNvPr>
          <p:cNvCxnSpPr/>
          <p:nvPr/>
        </p:nvCxnSpPr>
        <p:spPr>
          <a:xfrm>
            <a:off x="8650705" y="4957011"/>
            <a:ext cx="166035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F6617BD-C441-44F2-AD57-D792B1184270}"/>
              </a:ext>
            </a:extLst>
          </p:cNvPr>
          <p:cNvSpPr txBox="1"/>
          <p:nvPr/>
        </p:nvSpPr>
        <p:spPr>
          <a:xfrm>
            <a:off x="10311063" y="4415589"/>
            <a:ext cx="1880936" cy="923330"/>
          </a:xfrm>
          <a:prstGeom prst="rect">
            <a:avLst/>
          </a:prstGeom>
          <a:noFill/>
        </p:spPr>
        <p:txBody>
          <a:bodyPr wrap="square" rtlCol="0">
            <a:spAutoFit/>
          </a:bodyPr>
          <a:lstStyle/>
          <a:p>
            <a:r>
              <a:rPr lang="en-SG" dirty="0"/>
              <a:t>Variation causes for same size data set</a:t>
            </a:r>
          </a:p>
        </p:txBody>
      </p:sp>
      <p:cxnSp>
        <p:nvCxnSpPr>
          <p:cNvPr id="16" name="Straight Arrow Connector 15">
            <a:extLst>
              <a:ext uri="{FF2B5EF4-FFF2-40B4-BE49-F238E27FC236}">
                <a16:creationId xmlns:a16="http://schemas.microsoft.com/office/drawing/2014/main" id="{B67A2067-537C-4064-A566-CBEF6CF7AF95}"/>
              </a:ext>
            </a:extLst>
          </p:cNvPr>
          <p:cNvCxnSpPr>
            <a:cxnSpLocks/>
          </p:cNvCxnSpPr>
          <p:nvPr/>
        </p:nvCxnSpPr>
        <p:spPr>
          <a:xfrm>
            <a:off x="5833959" y="5338919"/>
            <a:ext cx="0" cy="36404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6D8D6A4E-A4BD-4905-A323-8F75585D305F}"/>
              </a:ext>
            </a:extLst>
          </p:cNvPr>
          <p:cNvSpPr txBox="1"/>
          <p:nvPr/>
        </p:nvSpPr>
        <p:spPr>
          <a:xfrm>
            <a:off x="3672034" y="5558572"/>
            <a:ext cx="5125452" cy="923330"/>
          </a:xfrm>
          <a:prstGeom prst="rect">
            <a:avLst/>
          </a:prstGeom>
          <a:noFill/>
        </p:spPr>
        <p:txBody>
          <a:bodyPr wrap="square" rtlCol="0">
            <a:spAutoFit/>
          </a:bodyPr>
          <a:lstStyle/>
          <a:p>
            <a:r>
              <a:rPr lang="en-SG" dirty="0"/>
              <a:t>some kind of enrichment and there was more data over the region A than region B </a:t>
            </a:r>
          </a:p>
          <a:p>
            <a:endParaRPr lang="en-SG" dirty="0"/>
          </a:p>
        </p:txBody>
      </p:sp>
    </p:spTree>
    <p:extLst>
      <p:ext uri="{BB962C8B-B14F-4D97-AF65-F5344CB8AC3E}">
        <p14:creationId xmlns:p14="http://schemas.microsoft.com/office/powerpoint/2010/main" val="40476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6C65-490F-40C4-BFD2-A8B8E0C048CA}"/>
              </a:ext>
            </a:extLst>
          </p:cNvPr>
          <p:cNvSpPr>
            <a:spLocks noGrp="1"/>
          </p:cNvSpPr>
          <p:nvPr>
            <p:ph type="title"/>
          </p:nvPr>
        </p:nvSpPr>
        <p:spPr/>
        <p:txBody>
          <a:bodyPr/>
          <a:lstStyle/>
          <a:p>
            <a:r>
              <a:rPr lang="en-SG" dirty="0"/>
              <a:t>What does this mean for us?</a:t>
            </a:r>
          </a:p>
        </p:txBody>
      </p:sp>
      <p:sp>
        <p:nvSpPr>
          <p:cNvPr id="3" name="Text Placeholder 2">
            <a:extLst>
              <a:ext uri="{FF2B5EF4-FFF2-40B4-BE49-F238E27FC236}">
                <a16:creationId xmlns:a16="http://schemas.microsoft.com/office/drawing/2014/main" id="{0600B3C1-4B40-4FC9-B94F-2F2E5DBCC20E}"/>
              </a:ext>
            </a:extLst>
          </p:cNvPr>
          <p:cNvSpPr>
            <a:spLocks noGrp="1"/>
          </p:cNvSpPr>
          <p:nvPr>
            <p:ph type="body" idx="1"/>
          </p:nvPr>
        </p:nvSpPr>
        <p:spPr>
          <a:xfrm>
            <a:off x="1454239" y="3806195"/>
            <a:ext cx="8630446" cy="1887950"/>
          </a:xfrm>
        </p:spPr>
        <p:txBody>
          <a:bodyPr/>
          <a:lstStyle/>
          <a:p>
            <a:r>
              <a:rPr lang="en-SG" dirty="0"/>
              <a:t>Avoid bias</a:t>
            </a:r>
          </a:p>
          <a:p>
            <a:r>
              <a:rPr lang="en-SG" dirty="0"/>
              <a:t>Analysis in a way - construct measurement windows that as much as possible have the same amount of data in each window</a:t>
            </a:r>
          </a:p>
          <a:p>
            <a:endParaRPr lang="en-SG" dirty="0"/>
          </a:p>
        </p:txBody>
      </p:sp>
    </p:spTree>
    <p:extLst>
      <p:ext uri="{BB962C8B-B14F-4D97-AF65-F5344CB8AC3E}">
        <p14:creationId xmlns:p14="http://schemas.microsoft.com/office/powerpoint/2010/main" val="14269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6">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1A5F730F-5F9D-4872-B0F2-28A9A7B43E60}"/>
              </a:ext>
            </a:extLst>
          </p:cNvPr>
          <p:cNvPicPr>
            <a:picLocks noChangeAspect="1"/>
          </p:cNvPicPr>
          <p:nvPr/>
        </p:nvPicPr>
        <p:blipFill>
          <a:blip r:embed="rId3"/>
          <a:stretch>
            <a:fillRect/>
          </a:stretch>
        </p:blipFill>
        <p:spPr>
          <a:xfrm>
            <a:off x="3180069" y="526236"/>
            <a:ext cx="7988908" cy="4873234"/>
          </a:xfrm>
          <a:prstGeom prst="rect">
            <a:avLst/>
          </a:prstGeom>
        </p:spPr>
      </p:pic>
      <p:sp>
        <p:nvSpPr>
          <p:cNvPr id="5" name="TextBox 4">
            <a:extLst>
              <a:ext uri="{FF2B5EF4-FFF2-40B4-BE49-F238E27FC236}">
                <a16:creationId xmlns:a16="http://schemas.microsoft.com/office/drawing/2014/main" id="{221B1702-A7F8-4E09-AD52-E859A44B16C7}"/>
              </a:ext>
            </a:extLst>
          </p:cNvPr>
          <p:cNvSpPr txBox="1"/>
          <p:nvPr/>
        </p:nvSpPr>
        <p:spPr>
          <a:xfrm>
            <a:off x="515815" y="2309446"/>
            <a:ext cx="1805354" cy="1200329"/>
          </a:xfrm>
          <a:prstGeom prst="rect">
            <a:avLst/>
          </a:prstGeom>
          <a:noFill/>
        </p:spPr>
        <p:txBody>
          <a:bodyPr wrap="square" rtlCol="0">
            <a:spAutoFit/>
          </a:bodyPr>
          <a:lstStyle/>
          <a:p>
            <a:r>
              <a:rPr lang="en-SG" dirty="0"/>
              <a:t>Notice: ↑ Length of region ⇒ ↓ Std. Dev. [</a:t>
            </a:r>
            <a:r>
              <a:rPr lang="en-SG" dirty="0" err="1"/>
              <a:t>a.k.a</a:t>
            </a:r>
            <a:r>
              <a:rPr lang="en-SG" dirty="0"/>
              <a:t> error]</a:t>
            </a:r>
          </a:p>
        </p:txBody>
      </p:sp>
      <p:cxnSp>
        <p:nvCxnSpPr>
          <p:cNvPr id="7" name="Straight Arrow Connector 6">
            <a:extLst>
              <a:ext uri="{FF2B5EF4-FFF2-40B4-BE49-F238E27FC236}">
                <a16:creationId xmlns:a16="http://schemas.microsoft.com/office/drawing/2014/main" id="{4A88569A-102D-46B9-8BB9-B9E4983B4ABA}"/>
              </a:ext>
            </a:extLst>
          </p:cNvPr>
          <p:cNvCxnSpPr/>
          <p:nvPr/>
        </p:nvCxnSpPr>
        <p:spPr>
          <a:xfrm>
            <a:off x="2157046" y="2883877"/>
            <a:ext cx="126609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04B0A49F-1E7C-4726-98F8-3AF1E4C15F1B}"/>
              </a:ext>
            </a:extLst>
          </p:cNvPr>
          <p:cNvSpPr txBox="1"/>
          <p:nvPr/>
        </p:nvSpPr>
        <p:spPr>
          <a:xfrm>
            <a:off x="3423140" y="4595447"/>
            <a:ext cx="1395046"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SG" sz="1400" dirty="0"/>
              <a:t>1 Dot = 1 Gene</a:t>
            </a:r>
          </a:p>
        </p:txBody>
      </p:sp>
    </p:spTree>
    <p:extLst>
      <p:ext uri="{BB962C8B-B14F-4D97-AF65-F5344CB8AC3E}">
        <p14:creationId xmlns:p14="http://schemas.microsoft.com/office/powerpoint/2010/main" val="184850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4D435E8E-D75A-434D-BED8-839F361FD7A5}"/>
              </a:ext>
            </a:extLst>
          </p:cNvPr>
          <p:cNvPicPr>
            <a:picLocks noChangeAspect="1"/>
          </p:cNvPicPr>
          <p:nvPr/>
        </p:nvPicPr>
        <p:blipFill>
          <a:blip r:embed="rId2"/>
          <a:stretch>
            <a:fillRect/>
          </a:stretch>
        </p:blipFill>
        <p:spPr>
          <a:xfrm>
            <a:off x="2486197" y="643467"/>
            <a:ext cx="7219606" cy="4873234"/>
          </a:xfrm>
          <a:prstGeom prst="rect">
            <a:avLst/>
          </a:prstGeom>
        </p:spPr>
      </p:pic>
    </p:spTree>
    <p:extLst>
      <p:ext uri="{BB962C8B-B14F-4D97-AF65-F5344CB8AC3E}">
        <p14:creationId xmlns:p14="http://schemas.microsoft.com/office/powerpoint/2010/main" val="107009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2ACF-BC01-4231-A0C0-30115E70B6BC}"/>
              </a:ext>
            </a:extLst>
          </p:cNvPr>
          <p:cNvSpPr>
            <a:spLocks noGrp="1"/>
          </p:cNvSpPr>
          <p:nvPr>
            <p:ph type="title"/>
          </p:nvPr>
        </p:nvSpPr>
        <p:spPr/>
        <p:txBody>
          <a:bodyPr/>
          <a:lstStyle/>
          <a:p>
            <a:r>
              <a:rPr lang="en-SG" dirty="0"/>
              <a:t>Step 2 - Visualization [</a:t>
            </a:r>
            <a:r>
              <a:rPr lang="en-SG" dirty="0" err="1"/>
              <a:t>SeqMonk</a:t>
            </a:r>
            <a:r>
              <a:rPr lang="en-SG" dirty="0"/>
              <a:t>]</a:t>
            </a:r>
          </a:p>
        </p:txBody>
      </p:sp>
      <p:pic>
        <p:nvPicPr>
          <p:cNvPr id="3" name="Picture 2">
            <a:extLst>
              <a:ext uri="{FF2B5EF4-FFF2-40B4-BE49-F238E27FC236}">
                <a16:creationId xmlns:a16="http://schemas.microsoft.com/office/drawing/2014/main" id="{2ED3A7DE-DFB6-4C72-9B6F-C64BD8AFE42E}"/>
              </a:ext>
            </a:extLst>
          </p:cNvPr>
          <p:cNvPicPr>
            <a:picLocks noChangeAspect="1"/>
          </p:cNvPicPr>
          <p:nvPr/>
        </p:nvPicPr>
        <p:blipFill>
          <a:blip r:embed="rId2"/>
          <a:stretch>
            <a:fillRect/>
          </a:stretch>
        </p:blipFill>
        <p:spPr>
          <a:xfrm>
            <a:off x="1641198" y="2133079"/>
            <a:ext cx="4097882" cy="2591841"/>
          </a:xfrm>
          <a:prstGeom prst="rect">
            <a:avLst/>
          </a:prstGeom>
        </p:spPr>
      </p:pic>
      <p:sp>
        <p:nvSpPr>
          <p:cNvPr id="4" name="TextBox 3">
            <a:extLst>
              <a:ext uri="{FF2B5EF4-FFF2-40B4-BE49-F238E27FC236}">
                <a16:creationId xmlns:a16="http://schemas.microsoft.com/office/drawing/2014/main" id="{CC3AE1A5-BFC2-4726-B607-580BACC3FA1D}"/>
              </a:ext>
            </a:extLst>
          </p:cNvPr>
          <p:cNvSpPr txBox="1"/>
          <p:nvPr/>
        </p:nvSpPr>
        <p:spPr>
          <a:xfrm>
            <a:off x="6749716" y="2490537"/>
            <a:ext cx="3801086" cy="2339102"/>
          </a:xfrm>
          <a:prstGeom prst="rect">
            <a:avLst/>
          </a:prstGeom>
          <a:noFill/>
        </p:spPr>
        <p:txBody>
          <a:bodyPr wrap="square" rtlCol="0">
            <a:spAutoFit/>
          </a:bodyPr>
          <a:lstStyle/>
          <a:p>
            <a:r>
              <a:rPr lang="en-SG" sz="2000" dirty="0" err="1"/>
              <a:t>SeqMonk</a:t>
            </a:r>
            <a:r>
              <a:rPr lang="en-SG" sz="2000" dirty="0"/>
              <a:t> Functions – </a:t>
            </a:r>
          </a:p>
          <a:p>
            <a:pPr marL="342900" indent="-342900">
              <a:buFont typeface="+mj-lt"/>
              <a:buAutoNum type="arabicPeriod"/>
            </a:pPr>
            <a:r>
              <a:rPr lang="en-SG" dirty="0"/>
              <a:t>load your coverage files in see all the views</a:t>
            </a:r>
          </a:p>
          <a:p>
            <a:pPr marL="342900" indent="-342900">
              <a:buFont typeface="+mj-lt"/>
              <a:buAutoNum type="arabicPeriod"/>
            </a:pPr>
            <a:r>
              <a:rPr lang="en-SG" dirty="0"/>
              <a:t>sorts of views quantitate your data </a:t>
            </a:r>
          </a:p>
          <a:p>
            <a:pPr marL="342900" indent="-342900">
              <a:buFont typeface="+mj-lt"/>
              <a:buAutoNum type="arabicPeriod"/>
            </a:pPr>
            <a:r>
              <a:rPr lang="en-SG" dirty="0"/>
              <a:t>do the statistical comparison</a:t>
            </a:r>
          </a:p>
          <a:p>
            <a:pPr marL="342900" indent="-342900">
              <a:buFont typeface="+mj-lt"/>
              <a:buAutoNum type="arabicPeriod"/>
            </a:pPr>
            <a:endParaRPr lang="en-SG" dirty="0"/>
          </a:p>
          <a:p>
            <a:pPr algn="ctr"/>
            <a:r>
              <a:rPr lang="en-SG" dirty="0"/>
              <a:t>{works end to end}</a:t>
            </a:r>
          </a:p>
          <a:p>
            <a:endParaRPr lang="en-SG" dirty="0"/>
          </a:p>
        </p:txBody>
      </p:sp>
    </p:spTree>
    <p:extLst>
      <p:ext uri="{BB962C8B-B14F-4D97-AF65-F5344CB8AC3E}">
        <p14:creationId xmlns:p14="http://schemas.microsoft.com/office/powerpoint/2010/main" val="3298065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19A7-47BD-47E4-B68C-18AC045AEDCC}"/>
              </a:ext>
            </a:extLst>
          </p:cNvPr>
          <p:cNvSpPr>
            <a:spLocks noGrp="1"/>
          </p:cNvSpPr>
          <p:nvPr>
            <p:ph type="title"/>
          </p:nvPr>
        </p:nvSpPr>
        <p:spPr/>
        <p:txBody>
          <a:bodyPr/>
          <a:lstStyle/>
          <a:p>
            <a:r>
              <a:rPr lang="en-SG" dirty="0"/>
              <a:t>Why Visualize??</a:t>
            </a:r>
          </a:p>
        </p:txBody>
      </p:sp>
      <p:sp>
        <p:nvSpPr>
          <p:cNvPr id="3" name="Content Placeholder 2">
            <a:extLst>
              <a:ext uri="{FF2B5EF4-FFF2-40B4-BE49-F238E27FC236}">
                <a16:creationId xmlns:a16="http://schemas.microsoft.com/office/drawing/2014/main" id="{AECFC094-1CF5-428E-9D94-D88375F4E77F}"/>
              </a:ext>
            </a:extLst>
          </p:cNvPr>
          <p:cNvSpPr>
            <a:spLocks noGrp="1"/>
          </p:cNvSpPr>
          <p:nvPr>
            <p:ph idx="1"/>
          </p:nvPr>
        </p:nvSpPr>
        <p:spPr/>
        <p:txBody>
          <a:bodyPr/>
          <a:lstStyle/>
          <a:p>
            <a:r>
              <a:rPr lang="en-SG" dirty="0"/>
              <a:t>visualize your quantitative values to understand the sort of global pattern of methylation is in your sample and to be able to compare between samples</a:t>
            </a:r>
          </a:p>
          <a:p>
            <a:endParaRPr lang="en-SG" dirty="0"/>
          </a:p>
        </p:txBody>
      </p:sp>
    </p:spTree>
    <p:extLst>
      <p:ext uri="{BB962C8B-B14F-4D97-AF65-F5344CB8AC3E}">
        <p14:creationId xmlns:p14="http://schemas.microsoft.com/office/powerpoint/2010/main" val="2763793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316A8-FB32-46CA-AD5E-23A9775FBB5B}"/>
              </a:ext>
            </a:extLst>
          </p:cNvPr>
          <p:cNvSpPr>
            <a:spLocks noGrp="1"/>
          </p:cNvSpPr>
          <p:nvPr>
            <p:ph type="title"/>
          </p:nvPr>
        </p:nvSpPr>
        <p:spPr/>
        <p:txBody>
          <a:bodyPr/>
          <a:lstStyle/>
          <a:p>
            <a:pPr algn="ctr"/>
            <a:r>
              <a:rPr lang="en-SG" dirty="0"/>
              <a:t>Genomic context</a:t>
            </a:r>
            <a:br>
              <a:rPr lang="en-SG" dirty="0"/>
            </a:br>
            <a:r>
              <a:rPr lang="en-SG" sz="2400" dirty="0"/>
              <a:t>Side by side Comparison of Raw data Vs. Quantitative data</a:t>
            </a:r>
            <a:endParaRPr lang="en-SG" dirty="0"/>
          </a:p>
        </p:txBody>
      </p:sp>
      <p:pic>
        <p:nvPicPr>
          <p:cNvPr id="3" name="Picture 2">
            <a:extLst>
              <a:ext uri="{FF2B5EF4-FFF2-40B4-BE49-F238E27FC236}">
                <a16:creationId xmlns:a16="http://schemas.microsoft.com/office/drawing/2014/main" id="{D0024D40-8DD3-424D-8531-272720A43FC4}"/>
              </a:ext>
            </a:extLst>
          </p:cNvPr>
          <p:cNvPicPr>
            <a:picLocks noChangeAspect="1"/>
          </p:cNvPicPr>
          <p:nvPr/>
        </p:nvPicPr>
        <p:blipFill>
          <a:blip r:embed="rId3"/>
          <a:stretch>
            <a:fillRect/>
          </a:stretch>
        </p:blipFill>
        <p:spPr>
          <a:xfrm>
            <a:off x="2756496" y="1989082"/>
            <a:ext cx="6444545" cy="4064399"/>
          </a:xfrm>
          <a:prstGeom prst="rect">
            <a:avLst/>
          </a:prstGeom>
        </p:spPr>
      </p:pic>
      <p:cxnSp>
        <p:nvCxnSpPr>
          <p:cNvPr id="5" name="Straight Arrow Connector 4">
            <a:extLst>
              <a:ext uri="{FF2B5EF4-FFF2-40B4-BE49-F238E27FC236}">
                <a16:creationId xmlns:a16="http://schemas.microsoft.com/office/drawing/2014/main" id="{29BD9C04-A161-40F7-9DC4-38DA8AF587B4}"/>
              </a:ext>
            </a:extLst>
          </p:cNvPr>
          <p:cNvCxnSpPr/>
          <p:nvPr/>
        </p:nvCxnSpPr>
        <p:spPr>
          <a:xfrm>
            <a:off x="2098431" y="4478215"/>
            <a:ext cx="658065"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26260E80-8F53-4A12-AD86-B94F145D6B67}"/>
              </a:ext>
            </a:extLst>
          </p:cNvPr>
          <p:cNvSpPr txBox="1"/>
          <p:nvPr/>
        </p:nvSpPr>
        <p:spPr>
          <a:xfrm>
            <a:off x="671994" y="4293549"/>
            <a:ext cx="1559169" cy="369332"/>
          </a:xfrm>
          <a:prstGeom prst="rect">
            <a:avLst/>
          </a:prstGeom>
          <a:noFill/>
        </p:spPr>
        <p:txBody>
          <a:bodyPr wrap="square" rtlCol="0">
            <a:spAutoFit/>
          </a:bodyPr>
          <a:lstStyle/>
          <a:p>
            <a:r>
              <a:rPr lang="en-SG" dirty="0"/>
              <a:t>Methylation%</a:t>
            </a:r>
          </a:p>
        </p:txBody>
      </p:sp>
      <p:sp>
        <p:nvSpPr>
          <p:cNvPr id="4" name="TextBox 3">
            <a:extLst>
              <a:ext uri="{FF2B5EF4-FFF2-40B4-BE49-F238E27FC236}">
                <a16:creationId xmlns:a16="http://schemas.microsoft.com/office/drawing/2014/main" id="{49A7C613-D90E-4972-B965-21BB01495A7E}"/>
              </a:ext>
            </a:extLst>
          </p:cNvPr>
          <p:cNvSpPr txBox="1"/>
          <p:nvPr/>
        </p:nvSpPr>
        <p:spPr>
          <a:xfrm>
            <a:off x="9819250" y="2426677"/>
            <a:ext cx="1948375"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SG" sz="1200" dirty="0"/>
              <a:t>General Correspondence should be observed</a:t>
            </a:r>
          </a:p>
        </p:txBody>
      </p:sp>
      <p:cxnSp>
        <p:nvCxnSpPr>
          <p:cNvPr id="14" name="Straight Arrow Connector 13">
            <a:extLst>
              <a:ext uri="{FF2B5EF4-FFF2-40B4-BE49-F238E27FC236}">
                <a16:creationId xmlns:a16="http://schemas.microsoft.com/office/drawing/2014/main" id="{3C2F2290-C1D0-45E9-BF7A-2CF96949DAF4}"/>
              </a:ext>
            </a:extLst>
          </p:cNvPr>
          <p:cNvCxnSpPr>
            <a:cxnSpLocks/>
          </p:cNvCxnSpPr>
          <p:nvPr/>
        </p:nvCxnSpPr>
        <p:spPr>
          <a:xfrm>
            <a:off x="5999871" y="4410222"/>
            <a:ext cx="365760"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B52A1CF-4A41-41A5-A296-4191F6D948D8}"/>
              </a:ext>
            </a:extLst>
          </p:cNvPr>
          <p:cNvSpPr txBox="1"/>
          <p:nvPr/>
        </p:nvSpPr>
        <p:spPr>
          <a:xfrm>
            <a:off x="5978768" y="4148612"/>
            <a:ext cx="682283" cy="261610"/>
          </a:xfrm>
          <a:prstGeom prst="rect">
            <a:avLst/>
          </a:prstGeom>
          <a:noFill/>
        </p:spPr>
        <p:txBody>
          <a:bodyPr wrap="square" rtlCol="0">
            <a:spAutoFit/>
          </a:bodyPr>
          <a:lstStyle/>
          <a:p>
            <a:r>
              <a:rPr lang="en-SG" sz="1100" dirty="0">
                <a:solidFill>
                  <a:srgbClr val="92D050"/>
                </a:solidFill>
              </a:rPr>
              <a:t>CpG</a:t>
            </a:r>
          </a:p>
        </p:txBody>
      </p:sp>
    </p:spTree>
    <p:extLst>
      <p:ext uri="{BB962C8B-B14F-4D97-AF65-F5344CB8AC3E}">
        <p14:creationId xmlns:p14="http://schemas.microsoft.com/office/powerpoint/2010/main" val="69924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FE8A-82F0-471F-B9AC-B197A64C6B07}"/>
              </a:ext>
            </a:extLst>
          </p:cNvPr>
          <p:cNvSpPr>
            <a:spLocks noGrp="1"/>
          </p:cNvSpPr>
          <p:nvPr>
            <p:ph type="title"/>
          </p:nvPr>
        </p:nvSpPr>
        <p:spPr/>
        <p:txBody>
          <a:bodyPr/>
          <a:lstStyle/>
          <a:p>
            <a:pPr algn="ctr"/>
            <a:r>
              <a:rPr lang="en-SG" dirty="0"/>
              <a:t>BS-</a:t>
            </a:r>
            <a:r>
              <a:rPr lang="en-SG" dirty="0" err="1"/>
              <a:t>Seq</a:t>
            </a:r>
            <a:r>
              <a:rPr lang="en-SG" dirty="0"/>
              <a:t> 1</a:t>
            </a:r>
          </a:p>
        </p:txBody>
      </p:sp>
      <p:pic>
        <p:nvPicPr>
          <p:cNvPr id="4" name="Content Placeholder 3">
            <a:extLst>
              <a:ext uri="{FF2B5EF4-FFF2-40B4-BE49-F238E27FC236}">
                <a16:creationId xmlns:a16="http://schemas.microsoft.com/office/drawing/2014/main" id="{31431CAC-99A5-4BB3-836E-7A91C40BC96A}"/>
              </a:ext>
            </a:extLst>
          </p:cNvPr>
          <p:cNvPicPr>
            <a:picLocks noGrp="1" noChangeAspect="1"/>
          </p:cNvPicPr>
          <p:nvPr>
            <p:ph idx="1"/>
          </p:nvPr>
        </p:nvPicPr>
        <p:blipFill>
          <a:blip r:embed="rId2"/>
          <a:stretch>
            <a:fillRect/>
          </a:stretch>
        </p:blipFill>
        <p:spPr>
          <a:xfrm>
            <a:off x="1451579" y="1987102"/>
            <a:ext cx="4742862" cy="3449638"/>
          </a:xfrm>
          <a:prstGeom prst="rect">
            <a:avLst/>
          </a:prstGeom>
        </p:spPr>
      </p:pic>
      <p:pic>
        <p:nvPicPr>
          <p:cNvPr id="3" name="Picture 2">
            <a:extLst>
              <a:ext uri="{FF2B5EF4-FFF2-40B4-BE49-F238E27FC236}">
                <a16:creationId xmlns:a16="http://schemas.microsoft.com/office/drawing/2014/main" id="{9E333D0E-CA7B-4B10-860C-65A84F45A430}"/>
              </a:ext>
            </a:extLst>
          </p:cNvPr>
          <p:cNvPicPr>
            <a:picLocks noChangeAspect="1"/>
          </p:cNvPicPr>
          <p:nvPr/>
        </p:nvPicPr>
        <p:blipFill>
          <a:blip r:embed="rId3"/>
          <a:stretch>
            <a:fillRect/>
          </a:stretch>
        </p:blipFill>
        <p:spPr>
          <a:xfrm>
            <a:off x="6876957" y="1986105"/>
            <a:ext cx="3724979" cy="3450635"/>
          </a:xfrm>
          <a:prstGeom prst="rect">
            <a:avLst/>
          </a:prstGeom>
        </p:spPr>
      </p:pic>
    </p:spTree>
    <p:extLst>
      <p:ext uri="{BB962C8B-B14F-4D97-AF65-F5344CB8AC3E}">
        <p14:creationId xmlns:p14="http://schemas.microsoft.com/office/powerpoint/2010/main" val="2437675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59AB-F069-4963-9174-83BC6002B140}"/>
              </a:ext>
            </a:extLst>
          </p:cNvPr>
          <p:cNvSpPr>
            <a:spLocks noGrp="1"/>
          </p:cNvSpPr>
          <p:nvPr>
            <p:ph type="title"/>
          </p:nvPr>
        </p:nvSpPr>
        <p:spPr/>
        <p:txBody>
          <a:bodyPr/>
          <a:lstStyle/>
          <a:p>
            <a:r>
              <a:rPr lang="en-SG" dirty="0"/>
              <a:t>Step 3 - summarizing methylation</a:t>
            </a:r>
          </a:p>
        </p:txBody>
      </p:sp>
      <p:sp>
        <p:nvSpPr>
          <p:cNvPr id="3" name="Text Placeholder 2">
            <a:extLst>
              <a:ext uri="{FF2B5EF4-FFF2-40B4-BE49-F238E27FC236}">
                <a16:creationId xmlns:a16="http://schemas.microsoft.com/office/drawing/2014/main" id="{1EC4C162-7D0D-44CC-B84E-45534ACB247E}"/>
              </a:ext>
            </a:extLst>
          </p:cNvPr>
          <p:cNvSpPr>
            <a:spLocks noGrp="1"/>
          </p:cNvSpPr>
          <p:nvPr>
            <p:ph type="body" idx="1"/>
          </p:nvPr>
        </p:nvSpPr>
        <p:spPr/>
        <p:txBody>
          <a:bodyPr>
            <a:normAutofit fontScale="85000" lnSpcReduction="10000"/>
          </a:bodyPr>
          <a:lstStyle/>
          <a:p>
            <a:r>
              <a:rPr lang="en-SG" dirty="0"/>
              <a:t>Look </a:t>
            </a:r>
            <a:r>
              <a:rPr lang="en-SG" u="sng" dirty="0"/>
              <a:t>Globally</a:t>
            </a:r>
            <a:r>
              <a:rPr lang="en-SG" dirty="0"/>
              <a:t> before </a:t>
            </a:r>
            <a:r>
              <a:rPr lang="en-SG" u="sng" dirty="0"/>
              <a:t>Individually</a:t>
            </a:r>
          </a:p>
          <a:p>
            <a:r>
              <a:rPr lang="en-SG" dirty="0"/>
              <a:t>“if the sample as a whole is changing that's the big biological picture and actually it's not so much what's happening at an </a:t>
            </a:r>
            <a:r>
              <a:rPr lang="en-SG" dirty="0" err="1"/>
              <a:t>indv</a:t>
            </a:r>
            <a:r>
              <a:rPr lang="en-SG" dirty="0"/>
              <a:t>. level that matters”</a:t>
            </a:r>
          </a:p>
        </p:txBody>
      </p:sp>
    </p:spTree>
    <p:extLst>
      <p:ext uri="{BB962C8B-B14F-4D97-AF65-F5344CB8AC3E}">
        <p14:creationId xmlns:p14="http://schemas.microsoft.com/office/powerpoint/2010/main" val="1132821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3869A-C0AD-4114-B06B-FC89E3D9DCFB}"/>
              </a:ext>
            </a:extLst>
          </p:cNvPr>
          <p:cNvSpPr>
            <a:spLocks noGrp="1"/>
          </p:cNvSpPr>
          <p:nvPr>
            <p:ph type="title"/>
          </p:nvPr>
        </p:nvSpPr>
        <p:spPr/>
        <p:txBody>
          <a:bodyPr/>
          <a:lstStyle/>
          <a:p>
            <a:r>
              <a:rPr lang="en-SG" dirty="0"/>
              <a:t>The distribution of methylation levels across your genome</a:t>
            </a:r>
          </a:p>
        </p:txBody>
      </p:sp>
      <p:sp>
        <p:nvSpPr>
          <p:cNvPr id="3" name="Content Placeholder 2">
            <a:extLst>
              <a:ext uri="{FF2B5EF4-FFF2-40B4-BE49-F238E27FC236}">
                <a16:creationId xmlns:a16="http://schemas.microsoft.com/office/drawing/2014/main" id="{3141F70D-7356-4806-996F-6AFF48AE55E9}"/>
              </a:ext>
            </a:extLst>
          </p:cNvPr>
          <p:cNvSpPr>
            <a:spLocks noGrp="1"/>
          </p:cNvSpPr>
          <p:nvPr>
            <p:ph idx="1"/>
          </p:nvPr>
        </p:nvSpPr>
        <p:spPr/>
        <p:txBody>
          <a:bodyPr>
            <a:normAutofit lnSpcReduction="10000"/>
          </a:bodyPr>
          <a:lstStyle/>
          <a:p>
            <a:r>
              <a:rPr lang="en-SG" dirty="0"/>
              <a:t>Better representation than Mean Methylation across the whole genome</a:t>
            </a:r>
          </a:p>
          <a:p>
            <a:r>
              <a:rPr lang="en-SG" dirty="0"/>
              <a:t>Tends to be Bimodally distributed</a:t>
            </a:r>
          </a:p>
          <a:p>
            <a:r>
              <a:rPr lang="en-SG" dirty="0"/>
              <a:t>Large number of parts of the genome which are completely unmethylated and another large portion which are completely methylated and actually very little in between</a:t>
            </a:r>
          </a:p>
          <a:p>
            <a:r>
              <a:rPr lang="en-SG" dirty="0"/>
              <a:t>Example - When comparing you're summarizing your samples if the mean methylation level for this sample – is about 60% or so </a:t>
            </a:r>
          </a:p>
          <a:p>
            <a:pPr lvl="1"/>
            <a:r>
              <a:rPr lang="en-SG" dirty="0"/>
              <a:t>But 60% is a value that almost nothing in the genome has and you've got a </a:t>
            </a:r>
          </a:p>
          <a:p>
            <a:pPr lvl="1"/>
            <a:r>
              <a:rPr lang="en-SG" dirty="0"/>
              <a:t>Lot of stuff that's 80 or 90% and a lot of stuff that's 20% or below</a:t>
            </a:r>
          </a:p>
          <a:p>
            <a:endParaRPr lang="en-SG" dirty="0"/>
          </a:p>
          <a:p>
            <a:endParaRPr lang="en-SG" dirty="0"/>
          </a:p>
        </p:txBody>
      </p:sp>
      <p:sp>
        <p:nvSpPr>
          <p:cNvPr id="5" name="Rectangle 4">
            <a:extLst>
              <a:ext uri="{FF2B5EF4-FFF2-40B4-BE49-F238E27FC236}">
                <a16:creationId xmlns:a16="http://schemas.microsoft.com/office/drawing/2014/main" id="{DEDCCF2E-2B79-4AFF-BC12-FA446DD82DD8}"/>
              </a:ext>
            </a:extLst>
          </p:cNvPr>
          <p:cNvSpPr/>
          <p:nvPr/>
        </p:nvSpPr>
        <p:spPr>
          <a:xfrm>
            <a:off x="1049223" y="935659"/>
            <a:ext cx="175846" cy="191943"/>
          </a:xfrm>
          <a:prstGeom prst="rect">
            <a:avLst/>
          </a:prstGeom>
          <a:solidFill>
            <a:schemeClr val="accent5"/>
          </a:solidFill>
          <a:ln>
            <a:noFill/>
          </a:ln>
          <a:effectLst>
            <a:glow rad="228600">
              <a:schemeClr val="accent5">
                <a:satMod val="175000"/>
                <a:alpha val="40000"/>
              </a:schemeClr>
            </a:glow>
            <a:reflection blurRad="6350" stA="50000" endA="300" endPos="900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53435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map&#10;&#10;Description automatically generated">
            <a:extLst>
              <a:ext uri="{FF2B5EF4-FFF2-40B4-BE49-F238E27FC236}">
                <a16:creationId xmlns:a16="http://schemas.microsoft.com/office/drawing/2014/main" id="{3F783584-E000-48E0-A8BA-4296D8A40BB7}"/>
              </a:ext>
            </a:extLst>
          </p:cNvPr>
          <p:cNvPicPr>
            <a:picLocks noChangeAspect="1"/>
          </p:cNvPicPr>
          <p:nvPr/>
        </p:nvPicPr>
        <p:blipFill>
          <a:blip r:embed="rId3"/>
          <a:stretch>
            <a:fillRect/>
          </a:stretch>
        </p:blipFill>
        <p:spPr>
          <a:xfrm>
            <a:off x="2486197" y="643467"/>
            <a:ext cx="7219606" cy="4873234"/>
          </a:xfrm>
          <a:prstGeom prst="rect">
            <a:avLst/>
          </a:prstGeom>
        </p:spPr>
      </p:pic>
      <p:cxnSp>
        <p:nvCxnSpPr>
          <p:cNvPr id="4" name="Straight Arrow Connector 3">
            <a:extLst>
              <a:ext uri="{FF2B5EF4-FFF2-40B4-BE49-F238E27FC236}">
                <a16:creationId xmlns:a16="http://schemas.microsoft.com/office/drawing/2014/main" id="{22D69A7F-8A8D-4DB4-B519-445D33C58B95}"/>
              </a:ext>
            </a:extLst>
          </p:cNvPr>
          <p:cNvCxnSpPr/>
          <p:nvPr/>
        </p:nvCxnSpPr>
        <p:spPr>
          <a:xfrm>
            <a:off x="1863969" y="3429000"/>
            <a:ext cx="8557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CE28DFC6-6825-4AF2-A0BF-3D5EE7FC226B}"/>
              </a:ext>
            </a:extLst>
          </p:cNvPr>
          <p:cNvSpPr txBox="1"/>
          <p:nvPr/>
        </p:nvSpPr>
        <p:spPr>
          <a:xfrm>
            <a:off x="317995" y="2899663"/>
            <a:ext cx="1617784" cy="1323439"/>
          </a:xfrm>
          <a:prstGeom prst="rect">
            <a:avLst/>
          </a:prstGeom>
          <a:noFill/>
        </p:spPr>
        <p:txBody>
          <a:bodyPr wrap="square" rtlCol="0">
            <a:spAutoFit/>
          </a:bodyPr>
          <a:lstStyle/>
          <a:p>
            <a:r>
              <a:rPr lang="en-SG" sz="1600" dirty="0">
                <a:solidFill>
                  <a:schemeClr val="accent6">
                    <a:lumMod val="50000"/>
                  </a:schemeClr>
                </a:solidFill>
              </a:rPr>
              <a:t>The Dist. –</a:t>
            </a:r>
            <a:r>
              <a:rPr lang="en-SG" sz="1600" dirty="0">
                <a:solidFill>
                  <a:srgbClr val="008080"/>
                </a:solidFill>
              </a:rPr>
              <a:t> </a:t>
            </a:r>
          </a:p>
          <a:p>
            <a:r>
              <a:rPr lang="en-SG" sz="1600" dirty="0">
                <a:solidFill>
                  <a:schemeClr val="accent2">
                    <a:lumMod val="75000"/>
                  </a:schemeClr>
                </a:solidFill>
              </a:rPr>
              <a:t>What is the dist.?</a:t>
            </a:r>
          </a:p>
          <a:p>
            <a:r>
              <a:rPr lang="en-SG" sz="1600" dirty="0">
                <a:solidFill>
                  <a:schemeClr val="accent2">
                    <a:lumMod val="75000"/>
                  </a:schemeClr>
                </a:solidFill>
              </a:rPr>
              <a:t>Does it change between sample?</a:t>
            </a:r>
          </a:p>
        </p:txBody>
      </p:sp>
      <p:cxnSp>
        <p:nvCxnSpPr>
          <p:cNvPr id="8" name="Straight Arrow Connector 7">
            <a:extLst>
              <a:ext uri="{FF2B5EF4-FFF2-40B4-BE49-F238E27FC236}">
                <a16:creationId xmlns:a16="http://schemas.microsoft.com/office/drawing/2014/main" id="{BD68454F-9B6C-4E8D-923B-183275B95873}"/>
              </a:ext>
            </a:extLst>
          </p:cNvPr>
          <p:cNvCxnSpPr/>
          <p:nvPr/>
        </p:nvCxnSpPr>
        <p:spPr>
          <a:xfrm>
            <a:off x="1863969" y="1406769"/>
            <a:ext cx="855785" cy="35169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DA48E322-5925-4E97-A8D9-70A83866C09F}"/>
              </a:ext>
            </a:extLst>
          </p:cNvPr>
          <p:cNvSpPr txBox="1"/>
          <p:nvPr/>
        </p:nvSpPr>
        <p:spPr>
          <a:xfrm>
            <a:off x="0" y="1002746"/>
            <a:ext cx="1956397" cy="33855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SG" sz="1600" dirty="0">
                <a:solidFill>
                  <a:schemeClr val="accent6"/>
                </a:solidFill>
              </a:rPr>
              <a:t>Look at this early on</a:t>
            </a:r>
          </a:p>
        </p:txBody>
      </p:sp>
      <p:cxnSp>
        <p:nvCxnSpPr>
          <p:cNvPr id="14" name="Straight Arrow Connector 13">
            <a:extLst>
              <a:ext uri="{FF2B5EF4-FFF2-40B4-BE49-F238E27FC236}">
                <a16:creationId xmlns:a16="http://schemas.microsoft.com/office/drawing/2014/main" id="{FF8AF82D-CEB1-4FE9-ACCB-A80DB5E2102D}"/>
              </a:ext>
            </a:extLst>
          </p:cNvPr>
          <p:cNvCxnSpPr>
            <a:cxnSpLocks/>
          </p:cNvCxnSpPr>
          <p:nvPr/>
        </p:nvCxnSpPr>
        <p:spPr>
          <a:xfrm flipV="1">
            <a:off x="4466492" y="5392616"/>
            <a:ext cx="0" cy="2275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75591F72-7927-4EF9-AF92-F14354B42F05}"/>
              </a:ext>
            </a:extLst>
          </p:cNvPr>
          <p:cNvSpPr txBox="1"/>
          <p:nvPr/>
        </p:nvSpPr>
        <p:spPr>
          <a:xfrm>
            <a:off x="3446585" y="5620128"/>
            <a:ext cx="2438400" cy="1107996"/>
          </a:xfrm>
          <a:prstGeom prst="rect">
            <a:avLst/>
          </a:prstGeom>
          <a:noFill/>
        </p:spPr>
        <p:txBody>
          <a:bodyPr wrap="square" rtlCol="0">
            <a:spAutoFit/>
          </a:bodyPr>
          <a:lstStyle/>
          <a:p>
            <a:pPr algn="ctr"/>
            <a:r>
              <a:rPr lang="en-SG" sz="1600" dirty="0">
                <a:solidFill>
                  <a:schemeClr val="tx1">
                    <a:lumMod val="75000"/>
                    <a:lumOff val="25000"/>
                  </a:schemeClr>
                </a:solidFill>
              </a:rPr>
              <a:t>a set of positions that do a staged change from low to high – </a:t>
            </a:r>
            <a:r>
              <a:rPr lang="en-SG" sz="1600" u="sng" dirty="0">
                <a:solidFill>
                  <a:schemeClr val="tx1">
                    <a:lumMod val="75000"/>
                    <a:lumOff val="25000"/>
                  </a:schemeClr>
                </a:solidFill>
              </a:rPr>
              <a:t>never in between</a:t>
            </a:r>
          </a:p>
          <a:p>
            <a:endParaRPr lang="en-SG" dirty="0"/>
          </a:p>
        </p:txBody>
      </p:sp>
      <p:cxnSp>
        <p:nvCxnSpPr>
          <p:cNvPr id="18" name="Straight Arrow Connector 17">
            <a:extLst>
              <a:ext uri="{FF2B5EF4-FFF2-40B4-BE49-F238E27FC236}">
                <a16:creationId xmlns:a16="http://schemas.microsoft.com/office/drawing/2014/main" id="{F1588CEC-551F-4908-A603-D197C1FE24FB}"/>
              </a:ext>
            </a:extLst>
          </p:cNvPr>
          <p:cNvCxnSpPr/>
          <p:nvPr/>
        </p:nvCxnSpPr>
        <p:spPr>
          <a:xfrm flipV="1">
            <a:off x="9202615" y="1758462"/>
            <a:ext cx="1277816" cy="609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094B0D77-F6BD-4CD4-905A-A71DEC6EA7E0}"/>
              </a:ext>
            </a:extLst>
          </p:cNvPr>
          <p:cNvSpPr txBox="1"/>
          <p:nvPr/>
        </p:nvSpPr>
        <p:spPr>
          <a:xfrm>
            <a:off x="10480431" y="1582615"/>
            <a:ext cx="1697810" cy="132343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SG" sz="1600" dirty="0"/>
              <a:t>y axis -methylation% against the percentile </a:t>
            </a:r>
          </a:p>
          <a:p>
            <a:r>
              <a:rPr lang="en-SG" sz="1600" dirty="0"/>
              <a:t>through the data</a:t>
            </a:r>
          </a:p>
        </p:txBody>
      </p:sp>
      <p:cxnSp>
        <p:nvCxnSpPr>
          <p:cNvPr id="21" name="Straight Arrow Connector 20">
            <a:extLst>
              <a:ext uri="{FF2B5EF4-FFF2-40B4-BE49-F238E27FC236}">
                <a16:creationId xmlns:a16="http://schemas.microsoft.com/office/drawing/2014/main" id="{69F143DA-0E9D-4866-9579-3380D208E110}"/>
              </a:ext>
            </a:extLst>
          </p:cNvPr>
          <p:cNvCxnSpPr/>
          <p:nvPr/>
        </p:nvCxnSpPr>
        <p:spPr>
          <a:xfrm>
            <a:off x="9483969" y="3868615"/>
            <a:ext cx="96129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2" name="TextBox 21">
            <a:extLst>
              <a:ext uri="{FF2B5EF4-FFF2-40B4-BE49-F238E27FC236}">
                <a16:creationId xmlns:a16="http://schemas.microsoft.com/office/drawing/2014/main" id="{A2780CF4-FB98-440A-A0CB-A4D9D127B554}"/>
              </a:ext>
            </a:extLst>
          </p:cNvPr>
          <p:cNvSpPr txBox="1"/>
          <p:nvPr/>
        </p:nvSpPr>
        <p:spPr>
          <a:xfrm>
            <a:off x="10527323" y="3521059"/>
            <a:ext cx="1604026" cy="175432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SG" dirty="0"/>
              <a:t>Bean plots - 👍</a:t>
            </a:r>
          </a:p>
          <a:p>
            <a:r>
              <a:rPr lang="en-SG" dirty="0"/>
              <a:t>Fundamental </a:t>
            </a:r>
            <a:r>
              <a:rPr lang="en-SG" dirty="0" err="1"/>
              <a:t>diff.s</a:t>
            </a:r>
            <a:r>
              <a:rPr lang="en-SG" dirty="0"/>
              <a:t> in the happening</a:t>
            </a:r>
          </a:p>
          <a:p>
            <a:r>
              <a:rPr lang="en-SG" dirty="0"/>
              <a:t>of methylation</a:t>
            </a:r>
          </a:p>
        </p:txBody>
      </p:sp>
    </p:spTree>
    <p:extLst>
      <p:ext uri="{BB962C8B-B14F-4D97-AF65-F5344CB8AC3E}">
        <p14:creationId xmlns:p14="http://schemas.microsoft.com/office/powerpoint/2010/main" val="134159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520E-2AD5-44A9-ACD3-E52BFD84F836}"/>
              </a:ext>
            </a:extLst>
          </p:cNvPr>
          <p:cNvSpPr>
            <a:spLocks noGrp="1"/>
          </p:cNvSpPr>
          <p:nvPr>
            <p:ph type="title"/>
          </p:nvPr>
        </p:nvSpPr>
        <p:spPr/>
        <p:txBody>
          <a:bodyPr/>
          <a:lstStyle/>
          <a:p>
            <a:r>
              <a:rPr lang="en-SG" dirty="0"/>
              <a:t>Possible problems</a:t>
            </a:r>
          </a:p>
        </p:txBody>
      </p:sp>
      <p:sp>
        <p:nvSpPr>
          <p:cNvPr id="3" name="Content Placeholder 2">
            <a:extLst>
              <a:ext uri="{FF2B5EF4-FFF2-40B4-BE49-F238E27FC236}">
                <a16:creationId xmlns:a16="http://schemas.microsoft.com/office/drawing/2014/main" id="{DAE64B1F-129A-42C4-8F70-60A8D926C4E4}"/>
              </a:ext>
            </a:extLst>
          </p:cNvPr>
          <p:cNvSpPr>
            <a:spLocks noGrp="1"/>
          </p:cNvSpPr>
          <p:nvPr>
            <p:ph idx="1"/>
          </p:nvPr>
        </p:nvSpPr>
        <p:spPr/>
        <p:txBody>
          <a:bodyPr>
            <a:normAutofit/>
          </a:bodyPr>
          <a:lstStyle/>
          <a:p>
            <a:r>
              <a:rPr lang="en-SG" dirty="0"/>
              <a:t>Globally obvs. Problems should be apparent</a:t>
            </a:r>
          </a:p>
          <a:p>
            <a:r>
              <a:rPr lang="en-SG" dirty="0"/>
              <a:t>How should we search for these -</a:t>
            </a:r>
          </a:p>
          <a:p>
            <a:pPr lvl="1"/>
            <a:r>
              <a:rPr lang="en-SG" dirty="0"/>
              <a:t>Firstly randomly browse the genome</a:t>
            </a:r>
          </a:p>
          <a:p>
            <a:pPr lvl="1"/>
            <a:r>
              <a:rPr lang="en-SG" dirty="0"/>
              <a:t>Secondly you should look at anywhere where you think you know what should be happening</a:t>
            </a:r>
          </a:p>
          <a:p>
            <a:pPr lvl="1"/>
            <a:r>
              <a:rPr lang="en-SG" dirty="0"/>
              <a:t>For example – Looking at a methylation sample; look through particular regions which we know are supposed to be differentially methylated </a:t>
            </a:r>
          </a:p>
          <a:p>
            <a:pPr lvl="1"/>
            <a:r>
              <a:rPr lang="en-SG" dirty="0"/>
              <a:t>Why? - ∵ that should either match with your expectations or if it doesn't then you've got something you need to understand</a:t>
            </a:r>
          </a:p>
          <a:p>
            <a:endParaRPr lang="en-SG" dirty="0"/>
          </a:p>
        </p:txBody>
      </p:sp>
    </p:spTree>
    <p:extLst>
      <p:ext uri="{BB962C8B-B14F-4D97-AF65-F5344CB8AC3E}">
        <p14:creationId xmlns:p14="http://schemas.microsoft.com/office/powerpoint/2010/main" val="515028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2BA1-01E1-4011-A6C0-3111B5376687}"/>
              </a:ext>
            </a:extLst>
          </p:cNvPr>
          <p:cNvSpPr>
            <a:spLocks noGrp="1"/>
          </p:cNvSpPr>
          <p:nvPr>
            <p:ph type="title"/>
          </p:nvPr>
        </p:nvSpPr>
        <p:spPr/>
        <p:txBody>
          <a:bodyPr/>
          <a:lstStyle/>
          <a:p>
            <a:r>
              <a:rPr lang="en-SG" dirty="0"/>
              <a:t>Before INDV. Regional analysis [DIFF. Anal.]</a:t>
            </a:r>
          </a:p>
        </p:txBody>
      </p:sp>
    </p:spTree>
    <p:extLst>
      <p:ext uri="{BB962C8B-B14F-4D97-AF65-F5344CB8AC3E}">
        <p14:creationId xmlns:p14="http://schemas.microsoft.com/office/powerpoint/2010/main" val="3009665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CF3B-EE60-41B5-BD24-E9E134897428}"/>
              </a:ext>
            </a:extLst>
          </p:cNvPr>
          <p:cNvSpPr>
            <a:spLocks noGrp="1"/>
          </p:cNvSpPr>
          <p:nvPr>
            <p:ph type="title"/>
          </p:nvPr>
        </p:nvSpPr>
        <p:spPr/>
        <p:txBody>
          <a:bodyPr/>
          <a:lstStyle/>
          <a:p>
            <a:r>
              <a:rPr lang="en-SG" dirty="0"/>
              <a:t>Part II – Differential Methylation Analysis</a:t>
            </a:r>
          </a:p>
        </p:txBody>
      </p:sp>
      <p:sp>
        <p:nvSpPr>
          <p:cNvPr id="3" name="Text Placeholder 2">
            <a:extLst>
              <a:ext uri="{FF2B5EF4-FFF2-40B4-BE49-F238E27FC236}">
                <a16:creationId xmlns:a16="http://schemas.microsoft.com/office/drawing/2014/main" id="{0D09B72F-4194-4CB0-8216-5E25870AFB7B}"/>
              </a:ext>
            </a:extLst>
          </p:cNvPr>
          <p:cNvSpPr>
            <a:spLocks noGrp="1"/>
          </p:cNvSpPr>
          <p:nvPr>
            <p:ph type="body" idx="1"/>
          </p:nvPr>
        </p:nvSpPr>
        <p:spPr>
          <a:xfrm>
            <a:off x="1454239" y="3806195"/>
            <a:ext cx="8630446" cy="1049584"/>
          </a:xfrm>
        </p:spPr>
        <p:txBody>
          <a:bodyPr>
            <a:normAutofit fontScale="92500" lnSpcReduction="20000"/>
          </a:bodyPr>
          <a:lstStyle/>
          <a:p>
            <a:r>
              <a:rPr lang="en-SG" dirty="0"/>
              <a:t>Where should we use this? - looking for are </a:t>
            </a:r>
            <a:r>
              <a:rPr lang="en-SG" u="sng" dirty="0"/>
              <a:t>methylation changes</a:t>
            </a:r>
            <a:r>
              <a:rPr lang="en-SG" dirty="0"/>
              <a:t> in response to something that you've done’</a:t>
            </a:r>
          </a:p>
          <a:p>
            <a:r>
              <a:rPr lang="en-SG" dirty="0"/>
              <a:t>This is Where I come in…</a:t>
            </a:r>
          </a:p>
        </p:txBody>
      </p:sp>
    </p:spTree>
    <p:extLst>
      <p:ext uri="{BB962C8B-B14F-4D97-AF65-F5344CB8AC3E}">
        <p14:creationId xmlns:p14="http://schemas.microsoft.com/office/powerpoint/2010/main" val="556939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63D06C8-527D-4F92-9B4B-38C92E45D29C}"/>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3600" dirty="0"/>
              <a:t>What Question To ask…</a:t>
            </a:r>
          </a:p>
        </p:txBody>
      </p:sp>
      <p:pic>
        <p:nvPicPr>
          <p:cNvPr id="4" name="Picture 3">
            <a:extLst>
              <a:ext uri="{FF2B5EF4-FFF2-40B4-BE49-F238E27FC236}">
                <a16:creationId xmlns:a16="http://schemas.microsoft.com/office/drawing/2014/main" id="{241AD5BD-30F2-4DD7-B693-4A497811E056}"/>
              </a:ext>
            </a:extLst>
          </p:cNvPr>
          <p:cNvPicPr>
            <a:picLocks noChangeAspect="1"/>
          </p:cNvPicPr>
          <p:nvPr/>
        </p:nvPicPr>
        <p:blipFill>
          <a:blip r:embed="rId3"/>
          <a:stretch>
            <a:fillRect/>
          </a:stretch>
        </p:blipFill>
        <p:spPr>
          <a:xfrm>
            <a:off x="6171060" y="1120136"/>
            <a:ext cx="4242437" cy="2503038"/>
          </a:xfrm>
          <a:prstGeom prst="rect">
            <a:avLst/>
          </a:prstGeom>
        </p:spPr>
      </p:pic>
      <p:pic>
        <p:nvPicPr>
          <p:cNvPr id="3" name="Picture 2">
            <a:extLst>
              <a:ext uri="{FF2B5EF4-FFF2-40B4-BE49-F238E27FC236}">
                <a16:creationId xmlns:a16="http://schemas.microsoft.com/office/drawing/2014/main" id="{D3DA9BBC-86D0-43CB-82DE-203A777E93BB}"/>
              </a:ext>
            </a:extLst>
          </p:cNvPr>
          <p:cNvPicPr>
            <a:picLocks noChangeAspect="1"/>
          </p:cNvPicPr>
          <p:nvPr/>
        </p:nvPicPr>
        <p:blipFill>
          <a:blip r:embed="rId4"/>
          <a:stretch>
            <a:fillRect/>
          </a:stretch>
        </p:blipFill>
        <p:spPr>
          <a:xfrm>
            <a:off x="1606093" y="1120136"/>
            <a:ext cx="4430157" cy="2503038"/>
          </a:xfrm>
          <a:prstGeom prst="rect">
            <a:avLst/>
          </a:prstGeom>
        </p:spPr>
      </p:pic>
      <p:cxnSp>
        <p:nvCxnSpPr>
          <p:cNvPr id="21" name="Straight Connector 20">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11961F-3A5F-4EA2-8980-67C73D8403C8}"/>
              </a:ext>
            </a:extLst>
          </p:cNvPr>
          <p:cNvSpPr txBox="1"/>
          <p:nvPr/>
        </p:nvSpPr>
        <p:spPr>
          <a:xfrm>
            <a:off x="3973741" y="147326"/>
            <a:ext cx="4242437"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SG" dirty="0"/>
              <a:t>Natural 1</a:t>
            </a:r>
            <a:r>
              <a:rPr lang="en-SG" baseline="30000" dirty="0"/>
              <a:t>st</a:t>
            </a:r>
            <a:r>
              <a:rPr lang="en-SG" dirty="0"/>
              <a:t> Q – </a:t>
            </a:r>
            <a:r>
              <a:rPr lang="en-SG" dirty="0" err="1"/>
              <a:t>Whats</a:t>
            </a:r>
            <a:r>
              <a:rPr lang="en-SG" dirty="0"/>
              <a:t> Diff.?</a:t>
            </a:r>
          </a:p>
        </p:txBody>
      </p:sp>
      <p:sp>
        <p:nvSpPr>
          <p:cNvPr id="6" name="TextBox 5">
            <a:extLst>
              <a:ext uri="{FF2B5EF4-FFF2-40B4-BE49-F238E27FC236}">
                <a16:creationId xmlns:a16="http://schemas.microsoft.com/office/drawing/2014/main" id="{9D5B5AC9-FDE3-4F0C-AAC9-07136A7E0D29}"/>
              </a:ext>
            </a:extLst>
          </p:cNvPr>
          <p:cNvSpPr txBox="1"/>
          <p:nvPr/>
        </p:nvSpPr>
        <p:spPr>
          <a:xfrm>
            <a:off x="12204" y="1746436"/>
            <a:ext cx="1459080" cy="4616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SG" sz="1200" dirty="0"/>
              <a:t>Sensible – little dev. from x=y</a:t>
            </a:r>
          </a:p>
        </p:txBody>
      </p:sp>
      <p:sp>
        <p:nvSpPr>
          <p:cNvPr id="26" name="TextBox 25">
            <a:extLst>
              <a:ext uri="{FF2B5EF4-FFF2-40B4-BE49-F238E27FC236}">
                <a16:creationId xmlns:a16="http://schemas.microsoft.com/office/drawing/2014/main" id="{603DCDAC-842A-4705-8311-7F464F20644E}"/>
              </a:ext>
            </a:extLst>
          </p:cNvPr>
          <p:cNvSpPr txBox="1"/>
          <p:nvPr/>
        </p:nvSpPr>
        <p:spPr>
          <a:xfrm>
            <a:off x="10547651" y="1746435"/>
            <a:ext cx="1459080" cy="4616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SG" sz="1200" dirty="0"/>
              <a:t>Not-Sensible – everything is diff.</a:t>
            </a:r>
          </a:p>
        </p:txBody>
      </p:sp>
      <p:cxnSp>
        <p:nvCxnSpPr>
          <p:cNvPr id="8" name="Straight Arrow Connector 7">
            <a:extLst>
              <a:ext uri="{FF2B5EF4-FFF2-40B4-BE49-F238E27FC236}">
                <a16:creationId xmlns:a16="http://schemas.microsoft.com/office/drawing/2014/main" id="{56ACFF20-26FA-40E9-A3AD-56E1D20F7ABD}"/>
              </a:ext>
            </a:extLst>
          </p:cNvPr>
          <p:cNvCxnSpPr/>
          <p:nvPr/>
        </p:nvCxnSpPr>
        <p:spPr>
          <a:xfrm>
            <a:off x="3341077" y="2743200"/>
            <a:ext cx="281354" cy="0"/>
          </a:xfrm>
          <a:prstGeom prst="straightConnector1">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2EA8D6-AD0E-4ABF-8A22-45209E561C7B}"/>
              </a:ext>
            </a:extLst>
          </p:cNvPr>
          <p:cNvCxnSpPr>
            <a:cxnSpLocks/>
          </p:cNvCxnSpPr>
          <p:nvPr/>
        </p:nvCxnSpPr>
        <p:spPr>
          <a:xfrm>
            <a:off x="3622431" y="2466286"/>
            <a:ext cx="134809" cy="224632"/>
          </a:xfrm>
          <a:prstGeom prst="straightConnector1">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628424-068B-4CEF-A47E-297514E572E0}"/>
              </a:ext>
            </a:extLst>
          </p:cNvPr>
          <p:cNvSpPr txBox="1"/>
          <p:nvPr/>
        </p:nvSpPr>
        <p:spPr>
          <a:xfrm>
            <a:off x="3689835" y="2743200"/>
            <a:ext cx="621913"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SG" sz="800" dirty="0">
                <a:solidFill>
                  <a:schemeClr val="accent1">
                    <a:lumMod val="40000"/>
                    <a:lumOff val="60000"/>
                  </a:schemeClr>
                </a:solidFill>
              </a:rPr>
              <a:t>Possible points of interest</a:t>
            </a:r>
          </a:p>
        </p:txBody>
      </p:sp>
      <p:cxnSp>
        <p:nvCxnSpPr>
          <p:cNvPr id="33" name="Straight Arrow Connector 32">
            <a:extLst>
              <a:ext uri="{FF2B5EF4-FFF2-40B4-BE49-F238E27FC236}">
                <a16:creationId xmlns:a16="http://schemas.microsoft.com/office/drawing/2014/main" id="{FC899053-F3B5-49B7-8CF2-5EA3872576FE}"/>
              </a:ext>
            </a:extLst>
          </p:cNvPr>
          <p:cNvCxnSpPr>
            <a:cxnSpLocks/>
          </p:cNvCxnSpPr>
          <p:nvPr/>
        </p:nvCxnSpPr>
        <p:spPr>
          <a:xfrm>
            <a:off x="7519831" y="2601905"/>
            <a:ext cx="196298" cy="112316"/>
          </a:xfrm>
          <a:prstGeom prst="straightConnector1">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6C1FCBE-A72A-4C5C-A2CC-46A6951AF395}"/>
              </a:ext>
            </a:extLst>
          </p:cNvPr>
          <p:cNvSpPr txBox="1"/>
          <p:nvPr/>
        </p:nvSpPr>
        <p:spPr>
          <a:xfrm>
            <a:off x="7809035" y="2737280"/>
            <a:ext cx="793359"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SG" sz="800" dirty="0">
                <a:solidFill>
                  <a:schemeClr val="accent1">
                    <a:lumMod val="40000"/>
                    <a:lumOff val="60000"/>
                  </a:schemeClr>
                </a:solidFill>
              </a:rPr>
              <a:t>Interesting - Why didn’t it change as much?</a:t>
            </a:r>
          </a:p>
        </p:txBody>
      </p:sp>
      <p:sp>
        <p:nvSpPr>
          <p:cNvPr id="37" name="TextBox 36">
            <a:extLst>
              <a:ext uri="{FF2B5EF4-FFF2-40B4-BE49-F238E27FC236}">
                <a16:creationId xmlns:a16="http://schemas.microsoft.com/office/drawing/2014/main" id="{F6E2EB0C-277C-4F8B-B60A-4457572A5175}"/>
              </a:ext>
            </a:extLst>
          </p:cNvPr>
          <p:cNvSpPr txBox="1"/>
          <p:nvPr/>
        </p:nvSpPr>
        <p:spPr>
          <a:xfrm>
            <a:off x="5306710" y="5317186"/>
            <a:ext cx="1459080" cy="461665"/>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r>
              <a:rPr lang="en-SG" sz="1200" dirty="0"/>
              <a:t>POI – Variation form general trend</a:t>
            </a:r>
          </a:p>
        </p:txBody>
      </p:sp>
    </p:spTree>
    <p:extLst>
      <p:ext uri="{BB962C8B-B14F-4D97-AF65-F5344CB8AC3E}">
        <p14:creationId xmlns:p14="http://schemas.microsoft.com/office/powerpoint/2010/main" val="96698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DF038E9-47BE-49E2-B9F3-F31E85421315}"/>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dirty="0"/>
              <a:t>Hybrid Methylation Comparison</a:t>
            </a:r>
          </a:p>
        </p:txBody>
      </p:sp>
      <p:pic>
        <p:nvPicPr>
          <p:cNvPr id="3" name="Picture 2">
            <a:extLst>
              <a:ext uri="{FF2B5EF4-FFF2-40B4-BE49-F238E27FC236}">
                <a16:creationId xmlns:a16="http://schemas.microsoft.com/office/drawing/2014/main" id="{007A87E8-21A1-496C-B3C5-0C5F7A58B017}"/>
              </a:ext>
            </a:extLst>
          </p:cNvPr>
          <p:cNvPicPr>
            <a:picLocks noChangeAspect="1"/>
          </p:cNvPicPr>
          <p:nvPr/>
        </p:nvPicPr>
        <p:blipFill>
          <a:blip r:embed="rId3"/>
          <a:stretch>
            <a:fillRect/>
          </a:stretch>
        </p:blipFill>
        <p:spPr>
          <a:xfrm>
            <a:off x="3000341" y="643992"/>
            <a:ext cx="6190192" cy="3652214"/>
          </a:xfrm>
          <a:prstGeom prst="rect">
            <a:avLst/>
          </a:prstGeom>
        </p:spPr>
      </p:pic>
      <p:cxnSp>
        <p:nvCxnSpPr>
          <p:cNvPr id="20" name="Straight Connector 19">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5F1C4F-81BB-4433-BD79-B29BCB072425}"/>
              </a:ext>
            </a:extLst>
          </p:cNvPr>
          <p:cNvCxnSpPr/>
          <p:nvPr/>
        </p:nvCxnSpPr>
        <p:spPr>
          <a:xfrm>
            <a:off x="2110154" y="2616591"/>
            <a:ext cx="890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766D83D-DB7A-4454-BD85-33CE58F8754C}"/>
              </a:ext>
            </a:extLst>
          </p:cNvPr>
          <p:cNvSpPr txBox="1"/>
          <p:nvPr/>
        </p:nvSpPr>
        <p:spPr>
          <a:xfrm>
            <a:off x="330591" y="2019476"/>
            <a:ext cx="1702191" cy="1600438"/>
          </a:xfrm>
          <a:prstGeom prst="rect">
            <a:avLst/>
          </a:prstGeom>
          <a:noFill/>
          <a:ln w="9525" cap="flat" cmpd="sng" algn="ctr">
            <a:solidFill>
              <a:schemeClr val="dk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SG" sz="1400" dirty="0"/>
              <a:t>Notice: Global shift.</a:t>
            </a:r>
          </a:p>
          <a:p>
            <a:r>
              <a:rPr lang="en-SG" sz="1400" dirty="0"/>
              <a:t>Sensible approach – 1</a:t>
            </a:r>
            <a:r>
              <a:rPr lang="en-SG" sz="1400" baseline="30000" dirty="0"/>
              <a:t>st</a:t>
            </a:r>
            <a:r>
              <a:rPr lang="en-SG" sz="1400" dirty="0"/>
              <a:t> Account for shift – Method?</a:t>
            </a:r>
          </a:p>
          <a:p>
            <a:r>
              <a:rPr lang="en-SG" sz="1400" dirty="0"/>
              <a:t>2</a:t>
            </a:r>
            <a:r>
              <a:rPr lang="en-SG" sz="1400" baseline="30000" dirty="0"/>
              <a:t>nd</a:t>
            </a:r>
            <a:r>
              <a:rPr lang="en-SG" sz="1400" dirty="0"/>
              <a:t> Search for unusually changing point</a:t>
            </a:r>
          </a:p>
        </p:txBody>
      </p:sp>
    </p:spTree>
    <p:extLst>
      <p:ext uri="{BB962C8B-B14F-4D97-AF65-F5344CB8AC3E}">
        <p14:creationId xmlns:p14="http://schemas.microsoft.com/office/powerpoint/2010/main" val="1285465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61D69-7F36-4F83-9F2C-3EAD5CFE7346}"/>
              </a:ext>
            </a:extLst>
          </p:cNvPr>
          <p:cNvSpPr>
            <a:spLocks noGrp="1"/>
          </p:cNvSpPr>
          <p:nvPr>
            <p:ph type="title"/>
          </p:nvPr>
        </p:nvSpPr>
        <p:spPr/>
        <p:txBody>
          <a:bodyPr/>
          <a:lstStyle/>
          <a:p>
            <a:r>
              <a:rPr lang="en-SG" dirty="0"/>
              <a:t>Count-Based Statistics (Pair-wise Comparison)</a:t>
            </a:r>
          </a:p>
        </p:txBody>
      </p:sp>
      <p:sp>
        <p:nvSpPr>
          <p:cNvPr id="3" name="TextBox 2">
            <a:extLst>
              <a:ext uri="{FF2B5EF4-FFF2-40B4-BE49-F238E27FC236}">
                <a16:creationId xmlns:a16="http://schemas.microsoft.com/office/drawing/2014/main" id="{980FB342-426A-4449-AF5B-A5AAE6B5E005}"/>
              </a:ext>
            </a:extLst>
          </p:cNvPr>
          <p:cNvSpPr txBox="1"/>
          <p:nvPr/>
        </p:nvSpPr>
        <p:spPr>
          <a:xfrm>
            <a:off x="1505243" y="2623625"/>
            <a:ext cx="2722099" cy="523220"/>
          </a:xfrm>
          <a:prstGeom prst="rect">
            <a:avLst/>
          </a:prstGeom>
          <a:noFill/>
        </p:spPr>
        <p:txBody>
          <a:bodyPr wrap="square" rtlCol="0">
            <a:spAutoFit/>
          </a:bodyPr>
          <a:lstStyle/>
          <a:p>
            <a:r>
              <a:rPr lang="en-SG" sz="1400" dirty="0"/>
              <a:t>Statistically diff. – 1. No. of </a:t>
            </a:r>
            <a:r>
              <a:rPr lang="en-SG" sz="1400" dirty="0" err="1"/>
              <a:t>obsv</a:t>
            </a:r>
            <a:r>
              <a:rPr lang="en-SG" sz="1400" dirty="0"/>
              <a:t>. </a:t>
            </a:r>
          </a:p>
          <a:p>
            <a:r>
              <a:rPr lang="en-SG" sz="1400" dirty="0"/>
              <a:t>                          2. Methyl ratio</a:t>
            </a:r>
          </a:p>
        </p:txBody>
      </p:sp>
      <p:pic>
        <p:nvPicPr>
          <p:cNvPr id="4" name="Picture 3">
            <a:extLst>
              <a:ext uri="{FF2B5EF4-FFF2-40B4-BE49-F238E27FC236}">
                <a16:creationId xmlns:a16="http://schemas.microsoft.com/office/drawing/2014/main" id="{B2234445-F197-4CA9-A97C-18FCB70E4CB7}"/>
              </a:ext>
            </a:extLst>
          </p:cNvPr>
          <p:cNvPicPr>
            <a:picLocks noChangeAspect="1"/>
          </p:cNvPicPr>
          <p:nvPr/>
        </p:nvPicPr>
        <p:blipFill>
          <a:blip r:embed="rId3"/>
          <a:stretch>
            <a:fillRect/>
          </a:stretch>
        </p:blipFill>
        <p:spPr>
          <a:xfrm>
            <a:off x="1451579" y="3556158"/>
            <a:ext cx="4726745" cy="1084908"/>
          </a:xfrm>
          <a:prstGeom prst="rect">
            <a:avLst/>
          </a:prstGeom>
        </p:spPr>
      </p:pic>
      <p:cxnSp>
        <p:nvCxnSpPr>
          <p:cNvPr id="6" name="Straight Arrow Connector 5">
            <a:extLst>
              <a:ext uri="{FF2B5EF4-FFF2-40B4-BE49-F238E27FC236}">
                <a16:creationId xmlns:a16="http://schemas.microsoft.com/office/drawing/2014/main" id="{20D75E3C-D7A1-434A-9F3E-EBCCDB5195CB}"/>
              </a:ext>
            </a:extLst>
          </p:cNvPr>
          <p:cNvCxnSpPr/>
          <p:nvPr/>
        </p:nvCxnSpPr>
        <p:spPr>
          <a:xfrm>
            <a:off x="4009292" y="2792437"/>
            <a:ext cx="527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44BF661-4B96-45EB-9951-F11DE58E8F42}"/>
              </a:ext>
            </a:extLst>
          </p:cNvPr>
          <p:cNvSpPr txBox="1"/>
          <p:nvPr/>
        </p:nvSpPr>
        <p:spPr>
          <a:xfrm>
            <a:off x="4536831" y="2623625"/>
            <a:ext cx="1723292"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SG" sz="1200" dirty="0"/>
              <a:t>↑ Stat power ⇒ ↑ Conf. in C-B Stats</a:t>
            </a:r>
          </a:p>
        </p:txBody>
      </p:sp>
      <p:cxnSp>
        <p:nvCxnSpPr>
          <p:cNvPr id="9" name="Straight Arrow Connector 8">
            <a:extLst>
              <a:ext uri="{FF2B5EF4-FFF2-40B4-BE49-F238E27FC236}">
                <a16:creationId xmlns:a16="http://schemas.microsoft.com/office/drawing/2014/main" id="{FB77EDC3-EA33-4DBE-9B7A-78A86423FAD0}"/>
              </a:ext>
            </a:extLst>
          </p:cNvPr>
          <p:cNvCxnSpPr>
            <a:cxnSpLocks/>
          </p:cNvCxnSpPr>
          <p:nvPr/>
        </p:nvCxnSpPr>
        <p:spPr>
          <a:xfrm>
            <a:off x="6260123" y="2792437"/>
            <a:ext cx="773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4DF3A58-B4AE-4212-8A70-36FAD1143DA5}"/>
              </a:ext>
            </a:extLst>
          </p:cNvPr>
          <p:cNvSpPr txBox="1"/>
          <p:nvPr/>
        </p:nvSpPr>
        <p:spPr>
          <a:xfrm>
            <a:off x="7033846" y="2623624"/>
            <a:ext cx="1392702" cy="27699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SG" sz="1200" dirty="0"/>
              <a:t>Run into a problem</a:t>
            </a:r>
          </a:p>
        </p:txBody>
      </p:sp>
      <p:sp>
        <p:nvSpPr>
          <p:cNvPr id="13" name="TextBox 12">
            <a:extLst>
              <a:ext uri="{FF2B5EF4-FFF2-40B4-BE49-F238E27FC236}">
                <a16:creationId xmlns:a16="http://schemas.microsoft.com/office/drawing/2014/main" id="{07AEC715-48B1-4164-BC04-9343716B1225}"/>
              </a:ext>
            </a:extLst>
          </p:cNvPr>
          <p:cNvSpPr txBox="1"/>
          <p:nvPr/>
        </p:nvSpPr>
        <p:spPr>
          <a:xfrm>
            <a:off x="9200271" y="2526434"/>
            <a:ext cx="1392702"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SG" sz="1200" dirty="0"/>
              <a:t>Can’t analyse every C in genome</a:t>
            </a:r>
          </a:p>
        </p:txBody>
      </p:sp>
      <p:cxnSp>
        <p:nvCxnSpPr>
          <p:cNvPr id="14" name="Straight Arrow Connector 13">
            <a:extLst>
              <a:ext uri="{FF2B5EF4-FFF2-40B4-BE49-F238E27FC236}">
                <a16:creationId xmlns:a16="http://schemas.microsoft.com/office/drawing/2014/main" id="{98783954-5596-4E2F-8E52-537514C90AEB}"/>
              </a:ext>
            </a:extLst>
          </p:cNvPr>
          <p:cNvCxnSpPr>
            <a:cxnSpLocks/>
            <a:stCxn id="13" idx="2"/>
          </p:cNvCxnSpPr>
          <p:nvPr/>
        </p:nvCxnSpPr>
        <p:spPr>
          <a:xfrm>
            <a:off x="9896622" y="2988099"/>
            <a:ext cx="0" cy="373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C65695F7-D879-4139-8369-F9A7DF69F636}"/>
              </a:ext>
            </a:extLst>
          </p:cNvPr>
          <p:cNvSpPr txBox="1"/>
          <p:nvPr/>
        </p:nvSpPr>
        <p:spPr>
          <a:xfrm>
            <a:off x="9200271" y="3361285"/>
            <a:ext cx="1392702" cy="6463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SG" sz="1200" dirty="0"/>
              <a:t>Can’t analyse every C in genome</a:t>
            </a:r>
          </a:p>
          <a:p>
            <a:pPr algn="ctr"/>
            <a:r>
              <a:rPr lang="en-SG" sz="1200" dirty="0"/>
              <a:t>Use windows</a:t>
            </a:r>
          </a:p>
        </p:txBody>
      </p:sp>
      <p:cxnSp>
        <p:nvCxnSpPr>
          <p:cNvPr id="19" name="Straight Arrow Connector 18">
            <a:extLst>
              <a:ext uri="{FF2B5EF4-FFF2-40B4-BE49-F238E27FC236}">
                <a16:creationId xmlns:a16="http://schemas.microsoft.com/office/drawing/2014/main" id="{3821A0B4-F4A9-41C8-9923-F75B4E05E67F}"/>
              </a:ext>
            </a:extLst>
          </p:cNvPr>
          <p:cNvCxnSpPr>
            <a:stCxn id="12" idx="3"/>
            <a:endCxn id="13" idx="1"/>
          </p:cNvCxnSpPr>
          <p:nvPr/>
        </p:nvCxnSpPr>
        <p:spPr>
          <a:xfrm flipV="1">
            <a:off x="8426548" y="2757267"/>
            <a:ext cx="773723" cy="4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029A82B-3CE7-4950-B00F-9A05F0A39D47}"/>
              </a:ext>
            </a:extLst>
          </p:cNvPr>
          <p:cNvSpPr txBox="1"/>
          <p:nvPr/>
        </p:nvSpPr>
        <p:spPr>
          <a:xfrm>
            <a:off x="9200271" y="4380801"/>
            <a:ext cx="1392702"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SG" sz="1200" dirty="0"/>
              <a:t>Leads to… Trade off</a:t>
            </a:r>
          </a:p>
        </p:txBody>
      </p:sp>
      <p:cxnSp>
        <p:nvCxnSpPr>
          <p:cNvPr id="23" name="Straight Arrow Connector 22">
            <a:extLst>
              <a:ext uri="{FF2B5EF4-FFF2-40B4-BE49-F238E27FC236}">
                <a16:creationId xmlns:a16="http://schemas.microsoft.com/office/drawing/2014/main" id="{4E6F8894-4B69-44FF-91ED-CB7FE09FAB29}"/>
              </a:ext>
            </a:extLst>
          </p:cNvPr>
          <p:cNvCxnSpPr>
            <a:cxnSpLocks/>
          </p:cNvCxnSpPr>
          <p:nvPr/>
        </p:nvCxnSpPr>
        <p:spPr>
          <a:xfrm>
            <a:off x="9896622" y="4007616"/>
            <a:ext cx="0" cy="373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3AC1CBA2-D2C7-49EE-944E-63569E52D555}"/>
              </a:ext>
            </a:extLst>
          </p:cNvPr>
          <p:cNvPicPr>
            <a:picLocks noChangeAspect="1"/>
          </p:cNvPicPr>
          <p:nvPr/>
        </p:nvPicPr>
        <p:blipFill>
          <a:blip r:embed="rId4"/>
          <a:stretch>
            <a:fillRect/>
          </a:stretch>
        </p:blipFill>
        <p:spPr>
          <a:xfrm>
            <a:off x="1451579" y="4710322"/>
            <a:ext cx="4109977" cy="2049634"/>
          </a:xfrm>
          <a:prstGeom prst="rect">
            <a:avLst/>
          </a:prstGeom>
        </p:spPr>
      </p:pic>
    </p:spTree>
    <p:extLst>
      <p:ext uri="{BB962C8B-B14F-4D97-AF65-F5344CB8AC3E}">
        <p14:creationId xmlns:p14="http://schemas.microsoft.com/office/powerpoint/2010/main" val="1402021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783EA98-6913-4273-900F-4951FA3EA554}"/>
              </a:ext>
            </a:extLst>
          </p:cNvPr>
          <p:cNvSpPr>
            <a:spLocks noGrp="1"/>
          </p:cNvSpPr>
          <p:nvPr>
            <p:ph type="title"/>
          </p:nvPr>
        </p:nvSpPr>
        <p:spPr>
          <a:xfrm>
            <a:off x="1776729" y="4459039"/>
            <a:ext cx="8643011" cy="551528"/>
          </a:xfrm>
        </p:spPr>
        <p:txBody>
          <a:bodyPr vert="horz" lIns="91440" tIns="45720" rIns="91440" bIns="0" rtlCol="0" anchor="b">
            <a:normAutofit/>
          </a:bodyPr>
          <a:lstStyle/>
          <a:p>
            <a:pPr algn="ctr"/>
            <a:r>
              <a:rPr lang="en-US" sz="3600" dirty="0"/>
              <a:t>???</a:t>
            </a:r>
          </a:p>
        </p:txBody>
      </p:sp>
      <p:pic>
        <p:nvPicPr>
          <p:cNvPr id="3" name="Picture 2">
            <a:extLst>
              <a:ext uri="{FF2B5EF4-FFF2-40B4-BE49-F238E27FC236}">
                <a16:creationId xmlns:a16="http://schemas.microsoft.com/office/drawing/2014/main" id="{475900EA-4B4A-4804-9C64-8EFB04340832}"/>
              </a:ext>
            </a:extLst>
          </p:cNvPr>
          <p:cNvPicPr>
            <a:picLocks noChangeAspect="1"/>
          </p:cNvPicPr>
          <p:nvPr/>
        </p:nvPicPr>
        <p:blipFill>
          <a:blip r:embed="rId3"/>
          <a:stretch>
            <a:fillRect/>
          </a:stretch>
        </p:blipFill>
        <p:spPr>
          <a:xfrm>
            <a:off x="2387606" y="643992"/>
            <a:ext cx="7415663" cy="3652214"/>
          </a:xfrm>
          <a:prstGeom prst="rect">
            <a:avLst/>
          </a:prstGeom>
        </p:spPr>
      </p:pic>
      <p:cxnSp>
        <p:nvCxnSpPr>
          <p:cNvPr id="20" name="Straight Connector 19">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91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2D84-2947-4BEA-91AD-5A95EBDABE4B}"/>
              </a:ext>
            </a:extLst>
          </p:cNvPr>
          <p:cNvSpPr>
            <a:spLocks noGrp="1"/>
          </p:cNvSpPr>
          <p:nvPr>
            <p:ph type="title"/>
          </p:nvPr>
        </p:nvSpPr>
        <p:spPr/>
        <p:txBody>
          <a:bodyPr/>
          <a:lstStyle/>
          <a:p>
            <a:pPr algn="ctr"/>
            <a:r>
              <a:rPr lang="en-SG" dirty="0"/>
              <a:t>BS-</a:t>
            </a:r>
            <a:r>
              <a:rPr lang="en-SG" dirty="0" err="1"/>
              <a:t>Seq</a:t>
            </a:r>
            <a:r>
              <a:rPr lang="en-SG" dirty="0"/>
              <a:t> II</a:t>
            </a:r>
          </a:p>
        </p:txBody>
      </p:sp>
      <p:pic>
        <p:nvPicPr>
          <p:cNvPr id="4" name="Content Placeholder 3">
            <a:extLst>
              <a:ext uri="{FF2B5EF4-FFF2-40B4-BE49-F238E27FC236}">
                <a16:creationId xmlns:a16="http://schemas.microsoft.com/office/drawing/2014/main" id="{C968FA5F-A5DE-41C2-978B-9B6CDFC6A265}"/>
              </a:ext>
            </a:extLst>
          </p:cNvPr>
          <p:cNvPicPr>
            <a:picLocks noGrp="1" noChangeAspect="1"/>
          </p:cNvPicPr>
          <p:nvPr>
            <p:ph idx="1"/>
          </p:nvPr>
        </p:nvPicPr>
        <p:blipFill>
          <a:blip r:embed="rId2"/>
          <a:stretch>
            <a:fillRect/>
          </a:stretch>
        </p:blipFill>
        <p:spPr>
          <a:xfrm>
            <a:off x="564800" y="2177499"/>
            <a:ext cx="5257276" cy="3449638"/>
          </a:xfrm>
          <a:prstGeom prst="rect">
            <a:avLst/>
          </a:prstGeom>
        </p:spPr>
      </p:pic>
      <p:pic>
        <p:nvPicPr>
          <p:cNvPr id="3" name="Picture 2">
            <a:extLst>
              <a:ext uri="{FF2B5EF4-FFF2-40B4-BE49-F238E27FC236}">
                <a16:creationId xmlns:a16="http://schemas.microsoft.com/office/drawing/2014/main" id="{A34EB7AD-1F51-4F11-968E-88E4C8809B5A}"/>
              </a:ext>
            </a:extLst>
          </p:cNvPr>
          <p:cNvPicPr>
            <a:picLocks noChangeAspect="1"/>
          </p:cNvPicPr>
          <p:nvPr/>
        </p:nvPicPr>
        <p:blipFill>
          <a:blip r:embed="rId3"/>
          <a:stretch>
            <a:fillRect/>
          </a:stretch>
        </p:blipFill>
        <p:spPr>
          <a:xfrm>
            <a:off x="6096000" y="2177499"/>
            <a:ext cx="5925826" cy="3450635"/>
          </a:xfrm>
          <a:prstGeom prst="rect">
            <a:avLst/>
          </a:prstGeom>
        </p:spPr>
      </p:pic>
    </p:spTree>
    <p:extLst>
      <p:ext uri="{BB962C8B-B14F-4D97-AF65-F5344CB8AC3E}">
        <p14:creationId xmlns:p14="http://schemas.microsoft.com/office/powerpoint/2010/main" val="4030602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87AD-22F4-44B4-BB94-2405A6FA7FC3}"/>
              </a:ext>
            </a:extLst>
          </p:cNvPr>
          <p:cNvSpPr>
            <a:spLocks noGrp="1"/>
          </p:cNvSpPr>
          <p:nvPr>
            <p:ph type="title"/>
          </p:nvPr>
        </p:nvSpPr>
        <p:spPr/>
        <p:txBody>
          <a:bodyPr/>
          <a:lstStyle/>
          <a:p>
            <a:r>
              <a:rPr lang="en-SG" dirty="0"/>
              <a:t>Applicable Statistics</a:t>
            </a:r>
          </a:p>
        </p:txBody>
      </p:sp>
      <p:sp>
        <p:nvSpPr>
          <p:cNvPr id="3" name="Content Placeholder 2">
            <a:extLst>
              <a:ext uri="{FF2B5EF4-FFF2-40B4-BE49-F238E27FC236}">
                <a16:creationId xmlns:a16="http://schemas.microsoft.com/office/drawing/2014/main" id="{458D3433-AD32-4DE1-9E94-E3809B623B1E}"/>
              </a:ext>
            </a:extLst>
          </p:cNvPr>
          <p:cNvSpPr>
            <a:spLocks noGrp="1"/>
          </p:cNvSpPr>
          <p:nvPr>
            <p:ph idx="1"/>
          </p:nvPr>
        </p:nvSpPr>
        <p:spPr/>
        <p:txBody>
          <a:bodyPr/>
          <a:lstStyle/>
          <a:p>
            <a:r>
              <a:rPr lang="en-SG" dirty="0" err="1"/>
              <a:t>Unreplicated</a:t>
            </a:r>
            <a:r>
              <a:rPr lang="en-SG" dirty="0"/>
              <a:t> – Limitation: single observation statistics</a:t>
            </a:r>
          </a:p>
          <a:p>
            <a:pPr lvl="1"/>
            <a:r>
              <a:rPr lang="en-SG" sz="1600" dirty="0"/>
              <a:t>Chi-</a:t>
            </a:r>
            <a:r>
              <a:rPr lang="en-SG" sz="1600" dirty="0" err="1"/>
              <a:t>squred</a:t>
            </a:r>
            <a:endParaRPr lang="en-SG" sz="1600" dirty="0"/>
          </a:p>
          <a:p>
            <a:pPr lvl="1"/>
            <a:r>
              <a:rPr lang="en-SG" sz="1600" dirty="0"/>
              <a:t>Fisher exact</a:t>
            </a:r>
          </a:p>
          <a:p>
            <a:r>
              <a:rPr lang="en-SG" sz="1800" dirty="0"/>
              <a:t>Replicated – Recommended</a:t>
            </a:r>
          </a:p>
          <a:p>
            <a:pPr lvl="1"/>
            <a:r>
              <a:rPr lang="en-SG" sz="1600" dirty="0"/>
              <a:t>1. Logistic Regression (well behaved)       2. Globally shifted data</a:t>
            </a:r>
          </a:p>
        </p:txBody>
      </p:sp>
      <p:cxnSp>
        <p:nvCxnSpPr>
          <p:cNvPr id="5" name="Straight Arrow Connector 4">
            <a:extLst>
              <a:ext uri="{FF2B5EF4-FFF2-40B4-BE49-F238E27FC236}">
                <a16:creationId xmlns:a16="http://schemas.microsoft.com/office/drawing/2014/main" id="{FE2FD485-C643-4A52-94FF-84141E2025E6}"/>
              </a:ext>
            </a:extLst>
          </p:cNvPr>
          <p:cNvCxnSpPr>
            <a:cxnSpLocks/>
          </p:cNvCxnSpPr>
          <p:nvPr/>
        </p:nvCxnSpPr>
        <p:spPr>
          <a:xfrm>
            <a:off x="3390313" y="2757268"/>
            <a:ext cx="6963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DBE401B-0C63-4EDA-B735-0AF033BAB859}"/>
              </a:ext>
            </a:extLst>
          </p:cNvPr>
          <p:cNvSpPr txBox="1"/>
          <p:nvPr/>
        </p:nvSpPr>
        <p:spPr>
          <a:xfrm>
            <a:off x="4086664" y="2551930"/>
            <a:ext cx="1463040"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SG" sz="1200" dirty="0"/>
              <a:t>Convergence - 20 </a:t>
            </a:r>
            <a:r>
              <a:rPr lang="en-SG" sz="1200" dirty="0" err="1"/>
              <a:t>observ</a:t>
            </a:r>
            <a:r>
              <a:rPr lang="en-SG" sz="1200" dirty="0"/>
              <a:t>. per bin</a:t>
            </a:r>
          </a:p>
        </p:txBody>
      </p:sp>
      <p:pic>
        <p:nvPicPr>
          <p:cNvPr id="8" name="Picture 7">
            <a:extLst>
              <a:ext uri="{FF2B5EF4-FFF2-40B4-BE49-F238E27FC236}">
                <a16:creationId xmlns:a16="http://schemas.microsoft.com/office/drawing/2014/main" id="{4933A315-6B2A-4B4B-ACFF-F95A99AA417D}"/>
              </a:ext>
            </a:extLst>
          </p:cNvPr>
          <p:cNvPicPr>
            <a:picLocks noChangeAspect="1"/>
          </p:cNvPicPr>
          <p:nvPr/>
        </p:nvPicPr>
        <p:blipFill>
          <a:blip r:embed="rId2"/>
          <a:stretch>
            <a:fillRect/>
          </a:stretch>
        </p:blipFill>
        <p:spPr>
          <a:xfrm>
            <a:off x="2384473" y="4100732"/>
            <a:ext cx="2536370" cy="1742221"/>
          </a:xfrm>
          <a:prstGeom prst="rect">
            <a:avLst/>
          </a:prstGeom>
        </p:spPr>
      </p:pic>
      <p:pic>
        <p:nvPicPr>
          <p:cNvPr id="9" name="Picture 8">
            <a:extLst>
              <a:ext uri="{FF2B5EF4-FFF2-40B4-BE49-F238E27FC236}">
                <a16:creationId xmlns:a16="http://schemas.microsoft.com/office/drawing/2014/main" id="{3E1F118D-BE69-4F48-B869-25316A92A3BE}"/>
              </a:ext>
            </a:extLst>
          </p:cNvPr>
          <p:cNvPicPr>
            <a:picLocks noChangeAspect="1"/>
          </p:cNvPicPr>
          <p:nvPr/>
        </p:nvPicPr>
        <p:blipFill>
          <a:blip r:embed="rId3"/>
          <a:stretch>
            <a:fillRect/>
          </a:stretch>
        </p:blipFill>
        <p:spPr>
          <a:xfrm>
            <a:off x="5669281" y="4137610"/>
            <a:ext cx="3029533" cy="1705343"/>
          </a:xfrm>
          <a:prstGeom prst="rect">
            <a:avLst/>
          </a:prstGeom>
        </p:spPr>
      </p:pic>
      <p:pic>
        <p:nvPicPr>
          <p:cNvPr id="10" name="Picture 9">
            <a:extLst>
              <a:ext uri="{FF2B5EF4-FFF2-40B4-BE49-F238E27FC236}">
                <a16:creationId xmlns:a16="http://schemas.microsoft.com/office/drawing/2014/main" id="{94DA4527-D7E3-4E86-B63B-D0791B4A3976}"/>
              </a:ext>
            </a:extLst>
          </p:cNvPr>
          <p:cNvPicPr>
            <a:picLocks noChangeAspect="1"/>
          </p:cNvPicPr>
          <p:nvPr/>
        </p:nvPicPr>
        <p:blipFill>
          <a:blip r:embed="rId4"/>
          <a:stretch>
            <a:fillRect/>
          </a:stretch>
        </p:blipFill>
        <p:spPr>
          <a:xfrm>
            <a:off x="8833801" y="4101515"/>
            <a:ext cx="1702902" cy="1741438"/>
          </a:xfrm>
          <a:prstGeom prst="rect">
            <a:avLst/>
          </a:prstGeom>
        </p:spPr>
      </p:pic>
      <p:sp>
        <p:nvSpPr>
          <p:cNvPr id="11" name="TextBox 10">
            <a:extLst>
              <a:ext uri="{FF2B5EF4-FFF2-40B4-BE49-F238E27FC236}">
                <a16:creationId xmlns:a16="http://schemas.microsoft.com/office/drawing/2014/main" id="{3DCE4033-681C-48B4-92EB-FF1B8DF277DB}"/>
              </a:ext>
            </a:extLst>
          </p:cNvPr>
          <p:cNvSpPr txBox="1"/>
          <p:nvPr/>
        </p:nvSpPr>
        <p:spPr>
          <a:xfrm>
            <a:off x="10874326" y="4137610"/>
            <a:ext cx="1167619" cy="73866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SG" sz="1400" dirty="0"/>
              <a:t>Lost more Or Retained more</a:t>
            </a:r>
          </a:p>
        </p:txBody>
      </p:sp>
    </p:spTree>
    <p:extLst>
      <p:ext uri="{BB962C8B-B14F-4D97-AF65-F5344CB8AC3E}">
        <p14:creationId xmlns:p14="http://schemas.microsoft.com/office/powerpoint/2010/main" val="1853662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D4FB-C8F1-4E3D-84A6-F7A941820BCC}"/>
              </a:ext>
            </a:extLst>
          </p:cNvPr>
          <p:cNvSpPr>
            <a:spLocks noGrp="1"/>
          </p:cNvSpPr>
          <p:nvPr>
            <p:ph type="title"/>
          </p:nvPr>
        </p:nvSpPr>
        <p:spPr/>
        <p:txBody>
          <a:bodyPr/>
          <a:lstStyle/>
          <a:p>
            <a:endParaRPr lang="en-SG"/>
          </a:p>
        </p:txBody>
      </p:sp>
      <p:pic>
        <p:nvPicPr>
          <p:cNvPr id="3" name="Picture 2">
            <a:extLst>
              <a:ext uri="{FF2B5EF4-FFF2-40B4-BE49-F238E27FC236}">
                <a16:creationId xmlns:a16="http://schemas.microsoft.com/office/drawing/2014/main" id="{CDEBB4B9-C557-4F52-9C1A-3E89675B964E}"/>
              </a:ext>
            </a:extLst>
          </p:cNvPr>
          <p:cNvPicPr>
            <a:picLocks noChangeAspect="1"/>
          </p:cNvPicPr>
          <p:nvPr/>
        </p:nvPicPr>
        <p:blipFill>
          <a:blip r:embed="rId2"/>
          <a:stretch>
            <a:fillRect/>
          </a:stretch>
        </p:blipFill>
        <p:spPr>
          <a:xfrm>
            <a:off x="2792437" y="1948264"/>
            <a:ext cx="7076049" cy="4126159"/>
          </a:xfrm>
          <a:prstGeom prst="rect">
            <a:avLst/>
          </a:prstGeom>
        </p:spPr>
      </p:pic>
    </p:spTree>
    <p:extLst>
      <p:ext uri="{BB962C8B-B14F-4D97-AF65-F5344CB8AC3E}">
        <p14:creationId xmlns:p14="http://schemas.microsoft.com/office/powerpoint/2010/main" val="4146303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44B486-6314-4C54-9213-81F6D1573547}"/>
              </a:ext>
            </a:extLst>
          </p:cNvPr>
          <p:cNvPicPr>
            <a:picLocks noChangeAspect="1"/>
          </p:cNvPicPr>
          <p:nvPr/>
        </p:nvPicPr>
        <p:blipFill>
          <a:blip r:embed="rId2"/>
          <a:stretch>
            <a:fillRect/>
          </a:stretch>
        </p:blipFill>
        <p:spPr>
          <a:xfrm>
            <a:off x="8207525" y="944288"/>
            <a:ext cx="2532896" cy="753223"/>
          </a:xfrm>
          <a:prstGeom prst="rect">
            <a:avLst/>
          </a:prstGeom>
        </p:spPr>
      </p:pic>
      <p:sp>
        <p:nvSpPr>
          <p:cNvPr id="2" name="Title 1">
            <a:extLst>
              <a:ext uri="{FF2B5EF4-FFF2-40B4-BE49-F238E27FC236}">
                <a16:creationId xmlns:a16="http://schemas.microsoft.com/office/drawing/2014/main" id="{99142B47-A194-4C51-8E09-9E4B690DBFCF}"/>
              </a:ext>
            </a:extLst>
          </p:cNvPr>
          <p:cNvSpPr>
            <a:spLocks noGrp="1"/>
          </p:cNvSpPr>
          <p:nvPr>
            <p:ph type="title"/>
          </p:nvPr>
        </p:nvSpPr>
        <p:spPr/>
        <p:txBody>
          <a:bodyPr/>
          <a:lstStyle/>
          <a:p>
            <a:r>
              <a:rPr lang="en-SG" dirty="0"/>
              <a:t>File formats</a:t>
            </a:r>
          </a:p>
        </p:txBody>
      </p:sp>
      <p:pic>
        <p:nvPicPr>
          <p:cNvPr id="4" name="Content Placeholder 3">
            <a:extLst>
              <a:ext uri="{FF2B5EF4-FFF2-40B4-BE49-F238E27FC236}">
                <a16:creationId xmlns:a16="http://schemas.microsoft.com/office/drawing/2014/main" id="{17B76AA5-CD07-4485-B4E8-6778535E93B7}"/>
              </a:ext>
            </a:extLst>
          </p:cNvPr>
          <p:cNvPicPr>
            <a:picLocks noGrp="1" noChangeAspect="1"/>
          </p:cNvPicPr>
          <p:nvPr>
            <p:ph idx="1"/>
          </p:nvPr>
        </p:nvPicPr>
        <p:blipFill>
          <a:blip r:embed="rId3"/>
          <a:stretch>
            <a:fillRect/>
          </a:stretch>
        </p:blipFill>
        <p:spPr>
          <a:xfrm>
            <a:off x="1451579" y="2087462"/>
            <a:ext cx="4605919" cy="3449638"/>
          </a:xfrm>
          <a:prstGeom prst="rect">
            <a:avLst/>
          </a:prstGeom>
        </p:spPr>
      </p:pic>
      <p:pic>
        <p:nvPicPr>
          <p:cNvPr id="5" name="Picture 4">
            <a:extLst>
              <a:ext uri="{FF2B5EF4-FFF2-40B4-BE49-F238E27FC236}">
                <a16:creationId xmlns:a16="http://schemas.microsoft.com/office/drawing/2014/main" id="{FC4DDD25-FD9C-4BE3-99E0-D891FA749BC0}"/>
              </a:ext>
            </a:extLst>
          </p:cNvPr>
          <p:cNvPicPr>
            <a:picLocks noChangeAspect="1"/>
          </p:cNvPicPr>
          <p:nvPr/>
        </p:nvPicPr>
        <p:blipFill>
          <a:blip r:embed="rId4"/>
          <a:stretch>
            <a:fillRect/>
          </a:stretch>
        </p:blipFill>
        <p:spPr>
          <a:xfrm>
            <a:off x="6709088" y="2073048"/>
            <a:ext cx="4605920" cy="3464052"/>
          </a:xfrm>
          <a:prstGeom prst="rect">
            <a:avLst/>
          </a:prstGeom>
        </p:spPr>
      </p:pic>
    </p:spTree>
    <p:extLst>
      <p:ext uri="{BB962C8B-B14F-4D97-AF65-F5344CB8AC3E}">
        <p14:creationId xmlns:p14="http://schemas.microsoft.com/office/powerpoint/2010/main" val="2690123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F2315-9683-46DF-B146-391CC00B8B0D}"/>
              </a:ext>
            </a:extLst>
          </p:cNvPr>
          <p:cNvSpPr>
            <a:spLocks noGrp="1"/>
          </p:cNvSpPr>
          <p:nvPr>
            <p:ph type="title"/>
          </p:nvPr>
        </p:nvSpPr>
        <p:spPr/>
        <p:txBody>
          <a:bodyPr/>
          <a:lstStyle/>
          <a:p>
            <a:r>
              <a:rPr lang="en-SG" dirty="0"/>
              <a:t>Look at all calls?</a:t>
            </a:r>
          </a:p>
        </p:txBody>
      </p:sp>
      <p:pic>
        <p:nvPicPr>
          <p:cNvPr id="11" name="Content Placeholder 10">
            <a:extLst>
              <a:ext uri="{FF2B5EF4-FFF2-40B4-BE49-F238E27FC236}">
                <a16:creationId xmlns:a16="http://schemas.microsoft.com/office/drawing/2014/main" id="{3767CFF2-2F3D-4AF2-8C2B-C828620BDCA3}"/>
              </a:ext>
            </a:extLst>
          </p:cNvPr>
          <p:cNvPicPr>
            <a:picLocks noGrp="1" noChangeAspect="1"/>
          </p:cNvPicPr>
          <p:nvPr>
            <p:ph idx="1"/>
          </p:nvPr>
        </p:nvPicPr>
        <p:blipFill>
          <a:blip r:embed="rId3"/>
          <a:stretch>
            <a:fillRect/>
          </a:stretch>
        </p:blipFill>
        <p:spPr>
          <a:xfrm>
            <a:off x="3370444" y="2016125"/>
            <a:ext cx="5765437" cy="3449638"/>
          </a:xfrm>
          <a:prstGeom prst="rect">
            <a:avLst/>
          </a:prstGeom>
        </p:spPr>
      </p:pic>
      <p:cxnSp>
        <p:nvCxnSpPr>
          <p:cNvPr id="13" name="Straight Connector 12">
            <a:extLst>
              <a:ext uri="{FF2B5EF4-FFF2-40B4-BE49-F238E27FC236}">
                <a16:creationId xmlns:a16="http://schemas.microsoft.com/office/drawing/2014/main" id="{7411FCFA-FF87-4138-B672-B781D28ADD54}"/>
              </a:ext>
            </a:extLst>
          </p:cNvPr>
          <p:cNvCxnSpPr/>
          <p:nvPr/>
        </p:nvCxnSpPr>
        <p:spPr>
          <a:xfrm>
            <a:off x="7959969" y="4923692"/>
            <a:ext cx="2614246" cy="0"/>
          </a:xfrm>
          <a:prstGeom prst="line">
            <a:avLst/>
          </a:prstGeom>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AE65ECBC-A826-4D28-9366-B28598155179}"/>
              </a:ext>
            </a:extLst>
          </p:cNvPr>
          <p:cNvSpPr txBox="1"/>
          <p:nvPr/>
        </p:nvSpPr>
        <p:spPr>
          <a:xfrm>
            <a:off x="10574215" y="4730261"/>
            <a:ext cx="1348154" cy="369332"/>
          </a:xfrm>
          <a:prstGeom prst="rect">
            <a:avLst/>
          </a:prstGeom>
          <a:noFill/>
        </p:spPr>
        <p:txBody>
          <a:bodyPr wrap="square" rtlCol="0">
            <a:spAutoFit/>
          </a:bodyPr>
          <a:lstStyle/>
          <a:p>
            <a:r>
              <a:rPr lang="en-SG" dirty="0"/>
              <a:t>Assumption</a:t>
            </a:r>
          </a:p>
        </p:txBody>
      </p:sp>
    </p:spTree>
    <p:extLst>
      <p:ext uri="{BB962C8B-B14F-4D97-AF65-F5344CB8AC3E}">
        <p14:creationId xmlns:p14="http://schemas.microsoft.com/office/powerpoint/2010/main" val="213874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FBF3-3E1A-49B3-9FAF-95DF91945CF0}"/>
              </a:ext>
            </a:extLst>
          </p:cNvPr>
          <p:cNvSpPr>
            <a:spLocks noGrp="1"/>
          </p:cNvSpPr>
          <p:nvPr>
            <p:ph type="title"/>
          </p:nvPr>
        </p:nvSpPr>
        <p:spPr/>
        <p:txBody>
          <a:bodyPr/>
          <a:lstStyle/>
          <a:p>
            <a:r>
              <a:rPr lang="en-SG" dirty="0"/>
              <a:t>E[Reads] – Not the methylation calls</a:t>
            </a:r>
          </a:p>
        </p:txBody>
      </p:sp>
      <p:pic>
        <p:nvPicPr>
          <p:cNvPr id="4" name="Content Placeholder 3">
            <a:extLst>
              <a:ext uri="{FF2B5EF4-FFF2-40B4-BE49-F238E27FC236}">
                <a16:creationId xmlns:a16="http://schemas.microsoft.com/office/drawing/2014/main" id="{D8DDCA10-AAB9-409E-B1C8-C879C26079EF}"/>
              </a:ext>
            </a:extLst>
          </p:cNvPr>
          <p:cNvPicPr>
            <a:picLocks noGrp="1" noChangeAspect="1"/>
          </p:cNvPicPr>
          <p:nvPr>
            <p:ph idx="1"/>
          </p:nvPr>
        </p:nvPicPr>
        <p:blipFill>
          <a:blip r:embed="rId2"/>
          <a:stretch>
            <a:fillRect/>
          </a:stretch>
        </p:blipFill>
        <p:spPr>
          <a:xfrm>
            <a:off x="2984139" y="2027848"/>
            <a:ext cx="6223722" cy="3810244"/>
          </a:xfrm>
          <a:prstGeom prst="rect">
            <a:avLst/>
          </a:prstGeom>
        </p:spPr>
      </p:pic>
      <p:cxnSp>
        <p:nvCxnSpPr>
          <p:cNvPr id="6" name="Straight Connector 5">
            <a:extLst>
              <a:ext uri="{FF2B5EF4-FFF2-40B4-BE49-F238E27FC236}">
                <a16:creationId xmlns:a16="http://schemas.microsoft.com/office/drawing/2014/main" id="{A0B395B8-B6D1-45B1-BE03-5695BD975133}"/>
              </a:ext>
            </a:extLst>
          </p:cNvPr>
          <p:cNvCxnSpPr/>
          <p:nvPr/>
        </p:nvCxnSpPr>
        <p:spPr>
          <a:xfrm>
            <a:off x="2339370" y="4220308"/>
            <a:ext cx="644769" cy="0"/>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59FFCDF6-2767-448C-84E6-F04FCE3F7305}"/>
              </a:ext>
            </a:extLst>
          </p:cNvPr>
          <p:cNvSpPr txBox="1"/>
          <p:nvPr/>
        </p:nvSpPr>
        <p:spPr>
          <a:xfrm>
            <a:off x="1484126" y="4035642"/>
            <a:ext cx="822698" cy="369332"/>
          </a:xfrm>
          <a:prstGeom prst="rect">
            <a:avLst/>
          </a:prstGeom>
          <a:noFill/>
        </p:spPr>
        <p:txBody>
          <a:bodyPr wrap="square" rtlCol="0">
            <a:spAutoFit/>
          </a:bodyPr>
          <a:lstStyle/>
          <a:p>
            <a:r>
              <a:rPr lang="en-SG" dirty="0"/>
              <a:t>Genes</a:t>
            </a:r>
          </a:p>
        </p:txBody>
      </p:sp>
    </p:spTree>
    <p:extLst>
      <p:ext uri="{BB962C8B-B14F-4D97-AF65-F5344CB8AC3E}">
        <p14:creationId xmlns:p14="http://schemas.microsoft.com/office/powerpoint/2010/main" val="27801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4683-8E1B-43D3-82E1-D9DE784C112D}"/>
              </a:ext>
            </a:extLst>
          </p:cNvPr>
          <p:cNvSpPr>
            <a:spLocks noGrp="1"/>
          </p:cNvSpPr>
          <p:nvPr>
            <p:ph type="title"/>
          </p:nvPr>
        </p:nvSpPr>
        <p:spPr/>
        <p:txBody>
          <a:bodyPr/>
          <a:lstStyle/>
          <a:p>
            <a:r>
              <a:rPr lang="en-SG" dirty="0"/>
              <a:t>E[Reduced methyl]</a:t>
            </a:r>
          </a:p>
        </p:txBody>
      </p:sp>
      <p:pic>
        <p:nvPicPr>
          <p:cNvPr id="4" name="Content Placeholder 3">
            <a:extLst>
              <a:ext uri="{FF2B5EF4-FFF2-40B4-BE49-F238E27FC236}">
                <a16:creationId xmlns:a16="http://schemas.microsoft.com/office/drawing/2014/main" id="{87B2F44E-0BDE-46A0-B93C-E0255985D905}"/>
              </a:ext>
            </a:extLst>
          </p:cNvPr>
          <p:cNvPicPr>
            <a:picLocks noGrp="1" noChangeAspect="1"/>
          </p:cNvPicPr>
          <p:nvPr>
            <p:ph idx="1"/>
          </p:nvPr>
        </p:nvPicPr>
        <p:blipFill>
          <a:blip r:embed="rId2"/>
          <a:stretch>
            <a:fillRect/>
          </a:stretch>
        </p:blipFill>
        <p:spPr>
          <a:xfrm>
            <a:off x="3224481" y="2016125"/>
            <a:ext cx="6057363" cy="3449638"/>
          </a:xfrm>
          <a:prstGeom prst="rect">
            <a:avLst/>
          </a:prstGeom>
        </p:spPr>
      </p:pic>
    </p:spTree>
    <p:extLst>
      <p:ext uri="{BB962C8B-B14F-4D97-AF65-F5344CB8AC3E}">
        <p14:creationId xmlns:p14="http://schemas.microsoft.com/office/powerpoint/2010/main" val="825579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E295-953F-46BE-86D6-0EE2058805E8}"/>
              </a:ext>
            </a:extLst>
          </p:cNvPr>
          <p:cNvSpPr>
            <a:spLocks noGrp="1"/>
          </p:cNvSpPr>
          <p:nvPr>
            <p:ph type="ctrTitle"/>
          </p:nvPr>
        </p:nvSpPr>
        <p:spPr/>
        <p:txBody>
          <a:bodyPr/>
          <a:lstStyle/>
          <a:p>
            <a:r>
              <a:rPr lang="en-SG" dirty="0"/>
              <a:t>Data analysis</a:t>
            </a:r>
          </a:p>
        </p:txBody>
      </p:sp>
      <p:sp>
        <p:nvSpPr>
          <p:cNvPr id="3" name="Subtitle 2">
            <a:extLst>
              <a:ext uri="{FF2B5EF4-FFF2-40B4-BE49-F238E27FC236}">
                <a16:creationId xmlns:a16="http://schemas.microsoft.com/office/drawing/2014/main" id="{2254E79B-4BB0-43D2-91BB-5DF2D1C47EA9}"/>
              </a:ext>
            </a:extLst>
          </p:cNvPr>
          <p:cNvSpPr>
            <a:spLocks noGrp="1"/>
          </p:cNvSpPr>
          <p:nvPr>
            <p:ph type="subTitle" idx="1"/>
          </p:nvPr>
        </p:nvSpPr>
        <p:spPr/>
        <p:txBody>
          <a:bodyPr/>
          <a:lstStyle/>
          <a:p>
            <a:r>
              <a:rPr lang="en-SG" dirty="0"/>
              <a:t>Finally!!!...... ;)</a:t>
            </a:r>
          </a:p>
        </p:txBody>
      </p:sp>
    </p:spTree>
    <p:extLst>
      <p:ext uri="{BB962C8B-B14F-4D97-AF65-F5344CB8AC3E}">
        <p14:creationId xmlns:p14="http://schemas.microsoft.com/office/powerpoint/2010/main" val="3381251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3BC8-4A7B-4AFF-AE31-5956BB085FCF}"/>
              </a:ext>
            </a:extLst>
          </p:cNvPr>
          <p:cNvSpPr>
            <a:spLocks noGrp="1"/>
          </p:cNvSpPr>
          <p:nvPr>
            <p:ph type="title"/>
          </p:nvPr>
        </p:nvSpPr>
        <p:spPr/>
        <p:txBody>
          <a:bodyPr/>
          <a:lstStyle/>
          <a:p>
            <a:r>
              <a:rPr lang="en-SG" dirty="0"/>
              <a:t>Step 1 - </a:t>
            </a:r>
            <a:r>
              <a:rPr lang="en-SG" dirty="0" err="1"/>
              <a:t>Quatitate</a:t>
            </a:r>
            <a:endParaRPr lang="en-SG" dirty="0"/>
          </a:p>
        </p:txBody>
      </p:sp>
      <p:sp>
        <p:nvSpPr>
          <p:cNvPr id="3" name="Content Placeholder 2">
            <a:extLst>
              <a:ext uri="{FF2B5EF4-FFF2-40B4-BE49-F238E27FC236}">
                <a16:creationId xmlns:a16="http://schemas.microsoft.com/office/drawing/2014/main" id="{95319BE1-BA6E-44E6-999D-17A633D37B7E}"/>
              </a:ext>
            </a:extLst>
          </p:cNvPr>
          <p:cNvSpPr>
            <a:spLocks noGrp="1"/>
          </p:cNvSpPr>
          <p:nvPr>
            <p:ph idx="1"/>
          </p:nvPr>
        </p:nvSpPr>
        <p:spPr/>
        <p:txBody>
          <a:bodyPr/>
          <a:lstStyle/>
          <a:p>
            <a:r>
              <a:rPr lang="en-SG" dirty="0"/>
              <a:t>1</a:t>
            </a:r>
            <a:r>
              <a:rPr lang="en-SG" baseline="30000" dirty="0"/>
              <a:t>st</a:t>
            </a:r>
            <a:r>
              <a:rPr lang="en-SG" dirty="0"/>
              <a:t> step to quantitate your data - %methylation</a:t>
            </a:r>
          </a:p>
          <a:p>
            <a:pPr lvl="1"/>
            <a:r>
              <a:rPr lang="en-SG" dirty="0"/>
              <a:t>No. of methylated calls for a given region /  Total No. of calls [&amp; unmethylated]</a:t>
            </a:r>
          </a:p>
          <a:p>
            <a:pPr lvl="1"/>
            <a:r>
              <a:rPr lang="en-SG" dirty="0"/>
              <a:t>Initially have multiple </a:t>
            </a:r>
            <a:r>
              <a:rPr lang="en-SG" dirty="0" err="1"/>
              <a:t>indv</a:t>
            </a:r>
            <a:r>
              <a:rPr lang="en-SG" dirty="0"/>
              <a:t>. Methylation calls – Collapse to a single numerical value</a:t>
            </a:r>
          </a:p>
          <a:p>
            <a:pPr lvl="1"/>
            <a:r>
              <a:rPr lang="en-SG" dirty="0"/>
              <a:t>Ideally –</a:t>
            </a:r>
          </a:p>
          <a:p>
            <a:pPr lvl="1"/>
            <a:endParaRPr lang="en-SG" dirty="0"/>
          </a:p>
        </p:txBody>
      </p:sp>
      <p:pic>
        <p:nvPicPr>
          <p:cNvPr id="4" name="Picture 3">
            <a:extLst>
              <a:ext uri="{FF2B5EF4-FFF2-40B4-BE49-F238E27FC236}">
                <a16:creationId xmlns:a16="http://schemas.microsoft.com/office/drawing/2014/main" id="{C55CF2AD-5447-4FD9-B830-D6B2BFF868DC}"/>
              </a:ext>
            </a:extLst>
          </p:cNvPr>
          <p:cNvPicPr>
            <a:picLocks noChangeAspect="1"/>
          </p:cNvPicPr>
          <p:nvPr/>
        </p:nvPicPr>
        <p:blipFill>
          <a:blip r:embed="rId2"/>
          <a:stretch>
            <a:fillRect/>
          </a:stretch>
        </p:blipFill>
        <p:spPr>
          <a:xfrm>
            <a:off x="3757353" y="3429001"/>
            <a:ext cx="3857106" cy="2398638"/>
          </a:xfrm>
          <a:prstGeom prst="rect">
            <a:avLst/>
          </a:prstGeom>
        </p:spPr>
      </p:pic>
    </p:spTree>
    <p:extLst>
      <p:ext uri="{BB962C8B-B14F-4D97-AF65-F5344CB8AC3E}">
        <p14:creationId xmlns:p14="http://schemas.microsoft.com/office/powerpoint/2010/main" val="207328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B1F10524A0A394EB210B83DE79501A3" ma:contentTypeVersion="2" ma:contentTypeDescription="Create a new document." ma:contentTypeScope="" ma:versionID="9e2085a2e2c40aaa867ca7e8461880de">
  <xsd:schema xmlns:xsd="http://www.w3.org/2001/XMLSchema" xmlns:xs="http://www.w3.org/2001/XMLSchema" xmlns:p="http://schemas.microsoft.com/office/2006/metadata/properties" xmlns:ns2="97a246a3-032c-4b2e-92e1-dbf3b776407a" targetNamespace="http://schemas.microsoft.com/office/2006/metadata/properties" ma:root="true" ma:fieldsID="07fa38d5f43c145f8a4e175109be73e3" ns2:_="">
    <xsd:import namespace="97a246a3-032c-4b2e-92e1-dbf3b77640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246a3-032c-4b2e-92e1-dbf3b77640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EA494D-65C6-46CE-BC4A-054082CB71D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B0C4696-25AF-4577-B78B-15BB998DBC14}">
  <ds:schemaRefs>
    <ds:schemaRef ds:uri="http://schemas.microsoft.com/sharepoint/v3/contenttype/forms"/>
  </ds:schemaRefs>
</ds:datastoreItem>
</file>

<file path=customXml/itemProps3.xml><?xml version="1.0" encoding="utf-8"?>
<ds:datastoreItem xmlns:ds="http://schemas.openxmlformats.org/officeDocument/2006/customXml" ds:itemID="{8418D721-2B41-4AAC-B28E-5C4200B514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246a3-032c-4b2e-92e1-dbf3b77640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163</TotalTime>
  <Words>1127</Words>
  <Application>Microsoft Macintosh PowerPoint</Application>
  <PresentationFormat>Widescreen</PresentationFormat>
  <Paragraphs>141</Paragraphs>
  <Slides>31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Gill Sans MT</vt:lpstr>
      <vt:lpstr>Gallery</vt:lpstr>
      <vt:lpstr>Project research</vt:lpstr>
      <vt:lpstr>BS-Seq 1</vt:lpstr>
      <vt:lpstr>BS-Seq II</vt:lpstr>
      <vt:lpstr>File formats</vt:lpstr>
      <vt:lpstr>Look at all calls?</vt:lpstr>
      <vt:lpstr>E[Reads] – Not the methylation calls</vt:lpstr>
      <vt:lpstr>E[Reduced methyl]</vt:lpstr>
      <vt:lpstr>Data analysis</vt:lpstr>
      <vt:lpstr>Step 1 - Quatitate</vt:lpstr>
      <vt:lpstr>Variation in the depth of coverage across different parts of the same region  </vt:lpstr>
      <vt:lpstr>Why do we care?</vt:lpstr>
      <vt:lpstr>PowerPoint Presentation</vt:lpstr>
      <vt:lpstr>PowerPoint Presentation</vt:lpstr>
      <vt:lpstr>What does this mean for us?</vt:lpstr>
      <vt:lpstr>PowerPoint Presentation</vt:lpstr>
      <vt:lpstr>PowerPoint Presentation</vt:lpstr>
      <vt:lpstr>Step 2 - Visualization [SeqMonk]</vt:lpstr>
      <vt:lpstr>Why Visualize??</vt:lpstr>
      <vt:lpstr>Genomic context Side by side Comparison of Raw data Vs. Quantitative data</vt:lpstr>
      <vt:lpstr>Step 3 - summarizing methylation</vt:lpstr>
      <vt:lpstr>The distribution of methylation levels across your genome</vt:lpstr>
      <vt:lpstr>PowerPoint Presentation</vt:lpstr>
      <vt:lpstr>Possible problems</vt:lpstr>
      <vt:lpstr>Before INDV. Regional analysis [DIFF. Anal.]</vt:lpstr>
      <vt:lpstr>Part II – Differential Methylation Analysis</vt:lpstr>
      <vt:lpstr>What Question To ask…</vt:lpstr>
      <vt:lpstr>Hybrid Methylation Comparison</vt:lpstr>
      <vt:lpstr>Count-Based Statistics (Pair-wise Comparison)</vt:lpstr>
      <vt:lpstr>???</vt:lpstr>
      <vt:lpstr>Applicable Statistics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 grapecelot</dc:title>
  <dc:creator>killua g</dc:creator>
  <cp:lastModifiedBy>ZHANG SHUYA</cp:lastModifiedBy>
  <cp:revision>10</cp:revision>
  <dcterms:created xsi:type="dcterms:W3CDTF">2020-05-14T15:03:15Z</dcterms:created>
  <dcterms:modified xsi:type="dcterms:W3CDTF">2020-12-16T00:45:56Z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0x010100BB1F10524A0A394EB210B83DE79501A3</vt:lpwstr>
  </property>
</Properties>
</file>